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257" r:id="rId3"/>
    <p:sldId id="326" r:id="rId4"/>
    <p:sldId id="327" r:id="rId5"/>
    <p:sldId id="259" r:id="rId6"/>
    <p:sldId id="261" r:id="rId7"/>
    <p:sldId id="262" r:id="rId8"/>
    <p:sldId id="267" r:id="rId9"/>
    <p:sldId id="282" r:id="rId10"/>
    <p:sldId id="283" r:id="rId11"/>
    <p:sldId id="284" r:id="rId12"/>
    <p:sldId id="287" r:id="rId13"/>
    <p:sldId id="285" r:id="rId14"/>
    <p:sldId id="286" r:id="rId15"/>
    <p:sldId id="289" r:id="rId16"/>
    <p:sldId id="263" r:id="rId17"/>
    <p:sldId id="268" r:id="rId18"/>
    <p:sldId id="270" r:id="rId19"/>
    <p:sldId id="272" r:id="rId20"/>
    <p:sldId id="273" r:id="rId21"/>
    <p:sldId id="274" r:id="rId22"/>
    <p:sldId id="271" r:id="rId23"/>
    <p:sldId id="269" r:id="rId24"/>
    <p:sldId id="277" r:id="rId25"/>
    <p:sldId id="278" r:id="rId26"/>
    <p:sldId id="264" r:id="rId27"/>
    <p:sldId id="265" r:id="rId28"/>
    <p:sldId id="279" r:id="rId29"/>
    <p:sldId id="280" r:id="rId30"/>
    <p:sldId id="266" r:id="rId31"/>
    <p:sldId id="281" r:id="rId32"/>
    <p:sldId id="293" r:id="rId33"/>
    <p:sldId id="294" r:id="rId34"/>
    <p:sldId id="295" r:id="rId35"/>
    <p:sldId id="297" r:id="rId36"/>
    <p:sldId id="296" r:id="rId37"/>
    <p:sldId id="299" r:id="rId38"/>
    <p:sldId id="300" r:id="rId39"/>
    <p:sldId id="298" r:id="rId40"/>
    <p:sldId id="301" r:id="rId41"/>
    <p:sldId id="302" r:id="rId42"/>
    <p:sldId id="303" r:id="rId43"/>
    <p:sldId id="305" r:id="rId44"/>
    <p:sldId id="307" r:id="rId45"/>
    <p:sldId id="304" r:id="rId46"/>
    <p:sldId id="306" r:id="rId47"/>
    <p:sldId id="308" r:id="rId48"/>
    <p:sldId id="309" r:id="rId49"/>
    <p:sldId id="315" r:id="rId50"/>
    <p:sldId id="310" r:id="rId51"/>
    <p:sldId id="311" r:id="rId52"/>
    <p:sldId id="316" r:id="rId53"/>
    <p:sldId id="317" r:id="rId54"/>
    <p:sldId id="319" r:id="rId55"/>
    <p:sldId id="320" r:id="rId56"/>
    <p:sldId id="322" r:id="rId57"/>
    <p:sldId id="323" r:id="rId58"/>
    <p:sldId id="321" r:id="rId59"/>
    <p:sldId id="324" r:id="rId60"/>
    <p:sldId id="325" r:id="rId61"/>
    <p:sldId id="258" r:id="rId6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F9900"/>
    <a:srgbClr val="D99B01"/>
    <a:srgbClr val="FF66CC"/>
    <a:srgbClr val="FF67AC"/>
    <a:srgbClr val="CC0099"/>
    <a:srgbClr val="FFDC47"/>
    <a:srgbClr val="5EEC3C"/>
    <a:srgbClr val="CCCC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B8A86-3586-436A-B3FA-3FD8215A21F7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49BE6-9887-4B9B-B3DD-1CB491A1D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11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2877161"/>
            <a:ext cx="8246070" cy="138382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4251505"/>
            <a:ext cx="8246070" cy="610820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FCF48A3-297D-4920-BA73-9F031282FE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891995"/>
            <a:ext cx="8246070" cy="61082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02815"/>
            <a:ext cx="8246070" cy="3206799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540" y="433880"/>
            <a:ext cx="580279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9540" y="1198559"/>
            <a:ext cx="5802790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C777C50-1820-421B-A14A-53B07EBE9138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891995"/>
            <a:ext cx="8246071" cy="61082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98752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419045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98752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419045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3759678"/>
            <a:ext cx="8246070" cy="13838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Electrical Circuits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EEE </a:t>
            </a:r>
            <a:r>
              <a:rPr lang="en-US" dirty="0" smtClean="0"/>
              <a:t>1131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Branch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15606" y="1345439"/>
            <a:ext cx="5802790" cy="3511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Any two terminal element in a electrical </a:t>
            </a:r>
            <a:r>
              <a:rPr lang="en-US" dirty="0" smtClean="0">
                <a:solidFill>
                  <a:srgbClr val="FF0000"/>
                </a:solidFill>
              </a:rPr>
              <a:t>circuit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network</a:t>
            </a:r>
            <a:r>
              <a:rPr lang="en-US" dirty="0" smtClean="0"/>
              <a:t> is called a branch.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Ex. Resistor, inductor, capacitor, source, </a:t>
            </a:r>
            <a:r>
              <a:rPr lang="en-US" dirty="0" err="1" smtClean="0">
                <a:solidFill>
                  <a:srgbClr val="002060"/>
                </a:solidFill>
              </a:rPr>
              <a:t>e.t.c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How many branches are there in the circuit shown in left side?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" y="1350110"/>
            <a:ext cx="3462828" cy="274953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407" y="1438893"/>
            <a:ext cx="3337671" cy="2078953"/>
            <a:chOff x="1407" y="1438893"/>
            <a:chExt cx="3337671" cy="2078953"/>
          </a:xfrm>
        </p:grpSpPr>
        <p:sp>
          <p:nvSpPr>
            <p:cNvPr id="3" name="TextBox 2"/>
            <p:cNvSpPr txBox="1"/>
            <p:nvPr/>
          </p:nvSpPr>
          <p:spPr>
            <a:xfrm>
              <a:off x="1407" y="22663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07" y="3148514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4464" y="1897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09207" y="1897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60050" y="143889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10456" y="143889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12142" y="20816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37392" y="20816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3577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Node or Junction 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62828" y="1198559"/>
            <a:ext cx="5802790" cy="35110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 node or junction is a point where </a:t>
            </a:r>
            <a:r>
              <a:rPr lang="en-US" dirty="0" smtClean="0">
                <a:solidFill>
                  <a:srgbClr val="002060"/>
                </a:solidFill>
              </a:rPr>
              <a:t>at </a:t>
            </a:r>
            <a:r>
              <a:rPr lang="en-US" u="sng" dirty="0" smtClean="0">
                <a:solidFill>
                  <a:srgbClr val="002060"/>
                </a:solidFill>
              </a:rPr>
              <a:t>least two or more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branches are connected together.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002060"/>
                </a:solidFill>
              </a:rPr>
              <a:t>“KCL is applicable only at node or junction point”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How many node are there in the circuit?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559"/>
            <a:ext cx="3462828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9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8720" y="427432"/>
            <a:ext cx="5802790" cy="572644"/>
          </a:xfrm>
        </p:spPr>
        <p:txBody>
          <a:bodyPr>
            <a:normAutofit/>
          </a:bodyPr>
          <a:lstStyle/>
          <a:p>
            <a:pPr algn="ctr"/>
            <a:r>
              <a:rPr lang="en-US" sz="3100" dirty="0" smtClean="0"/>
              <a:t>Node or Junction 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25" y="1044700"/>
            <a:ext cx="5802790" cy="35110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2060"/>
                </a:solidFill>
              </a:rPr>
              <a:t>4 Nodes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0" y="1502815"/>
            <a:ext cx="3462828" cy="27556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4950" y="22663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08475" y="16555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8230" y="16555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45384" y="31825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02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Loop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loop is a closed path formed by starting from a node and passing through a sets of node and returning back to the starting node without passing through any node more than once is called a loop.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61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Mesh 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Mesh is special type of loop that does not contains any other loop within it.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“</a:t>
            </a:r>
            <a:r>
              <a:rPr lang="en-US" i="1" dirty="0" smtClean="0">
                <a:solidFill>
                  <a:srgbClr val="002060"/>
                </a:solidFill>
              </a:rPr>
              <a:t>KVL is applicable around any mesh or closed path</a:t>
            </a:r>
            <a:r>
              <a:rPr lang="en-US" dirty="0" smtClean="0">
                <a:solidFill>
                  <a:srgbClr val="002060"/>
                </a:solidFill>
              </a:rPr>
              <a:t>”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7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8720" y="427432"/>
            <a:ext cx="5802790" cy="572644"/>
          </a:xfrm>
        </p:spPr>
        <p:txBody>
          <a:bodyPr>
            <a:normAutofit/>
          </a:bodyPr>
          <a:lstStyle/>
          <a:p>
            <a:pPr algn="ctr"/>
            <a:r>
              <a:rPr lang="en-US" sz="3100" dirty="0" smtClean="0"/>
              <a:t>Loop and Mesh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25" y="1044700"/>
            <a:ext cx="5802790" cy="35110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0" y="1422414"/>
            <a:ext cx="3462828" cy="27556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4950" y="22663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08475" y="16555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40935" y="16555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45384" y="31825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3195793" y="1655520"/>
            <a:ext cx="3208667" cy="1985165"/>
            <a:chOff x="3195793" y="1655520"/>
            <a:chExt cx="3208667" cy="1985165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3195793" y="1655520"/>
              <a:ext cx="0" cy="6108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346636" y="1655520"/>
              <a:ext cx="107265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147070" y="1655520"/>
              <a:ext cx="11046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6404460" y="2024852"/>
              <a:ext cx="0" cy="15270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5030115" y="3640685"/>
              <a:ext cx="106893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3195793" y="3640685"/>
              <a:ext cx="122350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3195793" y="3029865"/>
              <a:ext cx="0" cy="52203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074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39540" y="22914"/>
            <a:ext cx="5802790" cy="572644"/>
          </a:xfrm>
        </p:spPr>
        <p:txBody>
          <a:bodyPr>
            <a:noAutofit/>
          </a:bodyPr>
          <a:lstStyle/>
          <a:p>
            <a:r>
              <a:rPr lang="en-US" sz="3200" dirty="0" smtClean="0"/>
              <a:t>Voltage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39540" y="595559"/>
            <a:ext cx="5802790" cy="41140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 smtClean="0"/>
              <a:t>Voltage </a:t>
            </a:r>
            <a:r>
              <a:rPr lang="en-US" dirty="0"/>
              <a:t>(or potential difference) is the energy required to move a unit</a:t>
            </a:r>
          </a:p>
          <a:p>
            <a:pPr marL="0" indent="0">
              <a:buNone/>
            </a:pPr>
            <a:r>
              <a:rPr lang="en-US" dirty="0"/>
              <a:t>charge through an element, measured in volts (V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11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39540" y="22914"/>
            <a:ext cx="5802790" cy="572644"/>
          </a:xfrm>
        </p:spPr>
        <p:txBody>
          <a:bodyPr>
            <a:noAutofit/>
          </a:bodyPr>
          <a:lstStyle/>
          <a:p>
            <a:r>
              <a:rPr lang="en-US" sz="3200" dirty="0" smtClean="0"/>
              <a:t>Voltage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2739539" y="595559"/>
                <a:ext cx="5996105" cy="436757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 </a:t>
                </a:r>
                <a:r>
                  <a:rPr lang="en-US" dirty="0"/>
                  <a:t>voltage between two points</a:t>
                </a:r>
                <a:br>
                  <a:rPr lang="en-US" dirty="0"/>
                </a:br>
                <a:r>
                  <a:rPr lang="en-US" i="1" dirty="0"/>
                  <a:t>a </a:t>
                </a:r>
                <a:r>
                  <a:rPr lang="en-US" dirty="0"/>
                  <a:t>and </a:t>
                </a:r>
                <a:r>
                  <a:rPr lang="en-US" i="1" dirty="0"/>
                  <a:t>b </a:t>
                </a:r>
                <a:r>
                  <a:rPr lang="en-US" dirty="0"/>
                  <a:t>in an electric circuit is the energy (or work) needed to move</a:t>
                </a:r>
                <a:br>
                  <a:rPr lang="en-US" dirty="0"/>
                </a:br>
                <a:r>
                  <a:rPr lang="en-US" dirty="0"/>
                  <a:t>a unit charge from </a:t>
                </a:r>
                <a:r>
                  <a:rPr lang="en-US" i="1" dirty="0"/>
                  <a:t>a </a:t>
                </a:r>
                <a:r>
                  <a:rPr lang="en-US" dirty="0"/>
                  <a:t>to </a:t>
                </a:r>
                <a:r>
                  <a:rPr lang="en-US" i="1" dirty="0"/>
                  <a:t>b</a:t>
                </a:r>
                <a:r>
                  <a:rPr lang="en-US" dirty="0"/>
                  <a:t>; mathematically,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≜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𝑑𝑤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𝑑𝑞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39539" y="595559"/>
                <a:ext cx="5996105" cy="4367576"/>
              </a:xfrm>
              <a:blipFill rotWithShape="0">
                <a:blip r:embed="rId2"/>
                <a:stretch>
                  <a:fillRect l="-2033" t="-1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522" y="2866297"/>
            <a:ext cx="355282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39540" y="22914"/>
            <a:ext cx="5802790" cy="572644"/>
          </a:xfrm>
        </p:spPr>
        <p:txBody>
          <a:bodyPr>
            <a:noAutofit/>
          </a:bodyPr>
          <a:lstStyle/>
          <a:p>
            <a:r>
              <a:rPr lang="en-US" sz="3200" dirty="0" smtClean="0"/>
              <a:t>Voltage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39540" y="595559"/>
            <a:ext cx="5802790" cy="4367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Voltage at point a is +9V more than b</a:t>
            </a:r>
          </a:p>
          <a:p>
            <a:pPr marL="0" indent="0">
              <a:buNone/>
            </a:pPr>
            <a:r>
              <a:rPr lang="en-US" dirty="0" smtClean="0"/>
              <a:t>Or </a:t>
            </a:r>
          </a:p>
          <a:p>
            <a:pPr marL="0" indent="0">
              <a:buNone/>
            </a:pPr>
            <a:r>
              <a:rPr lang="en-US" dirty="0" smtClean="0"/>
              <a:t>voltage at point b is -9V more than a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065" y="2113635"/>
            <a:ext cx="3686175" cy="28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0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39540" y="22914"/>
            <a:ext cx="5802790" cy="572644"/>
          </a:xfrm>
        </p:spPr>
        <p:txBody>
          <a:bodyPr>
            <a:noAutofit/>
          </a:bodyPr>
          <a:lstStyle/>
          <a:p>
            <a:r>
              <a:rPr lang="en-US" sz="3200" dirty="0" smtClean="0"/>
              <a:t>Voltage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39540" y="595559"/>
            <a:ext cx="5802790" cy="4367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Potential rise from point b to a is +9V</a:t>
            </a:r>
          </a:p>
          <a:p>
            <a:pPr marL="0" indent="0">
              <a:buNone/>
            </a:pPr>
            <a:r>
              <a:rPr lang="en-US" dirty="0" smtClean="0"/>
              <a:t>And</a:t>
            </a:r>
          </a:p>
          <a:p>
            <a:pPr marL="0" indent="0">
              <a:buNone/>
            </a:pPr>
            <a:r>
              <a:rPr lang="en-US" dirty="0" smtClean="0"/>
              <a:t>Potential drop from point </a:t>
            </a:r>
            <a:r>
              <a:rPr lang="en-US" dirty="0"/>
              <a:t>b</a:t>
            </a:r>
            <a:r>
              <a:rPr lang="en-US" dirty="0" smtClean="0"/>
              <a:t> to </a:t>
            </a:r>
            <a:r>
              <a:rPr lang="en-US" dirty="0"/>
              <a:t>a</a:t>
            </a:r>
            <a:r>
              <a:rPr lang="en-US" dirty="0" smtClean="0"/>
              <a:t> is -9V</a:t>
            </a:r>
            <a:r>
              <a:rPr lang="en-US" dirty="0"/>
              <a:t/>
            </a:r>
            <a:br>
              <a:rPr lang="en-US" dirty="0"/>
            </a:br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065" y="2113635"/>
            <a:ext cx="3686175" cy="28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5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Course Teacher</a:t>
            </a:r>
          </a:p>
          <a:p>
            <a:pPr marL="0" indent="0" algn="ctr">
              <a:buNone/>
            </a:pPr>
            <a:r>
              <a:rPr lang="en-US" sz="2400" dirty="0" err="1" smtClean="0">
                <a:latin typeface="SolaimanLipi" panose="02000500020000020004" pitchFamily="2" charset="0"/>
                <a:cs typeface="SolaimanLipi" panose="02000500020000020004" pitchFamily="2" charset="0"/>
              </a:rPr>
              <a:t>মোঃ</a:t>
            </a:r>
            <a:r>
              <a:rPr lang="en-US" sz="2400" dirty="0" smtClean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latin typeface="SolaimanLipi" panose="02000500020000020004" pitchFamily="2" charset="0"/>
                <a:cs typeface="SolaimanLipi" panose="02000500020000020004" pitchFamily="2" charset="0"/>
              </a:rPr>
              <a:t>সাফিউল</a:t>
            </a:r>
            <a:r>
              <a:rPr lang="en-US" sz="2400" dirty="0" smtClean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latin typeface="SolaimanLipi" panose="02000500020000020004" pitchFamily="2" charset="0"/>
                <a:cs typeface="SolaimanLipi" panose="02000500020000020004" pitchFamily="2" charset="0"/>
              </a:rPr>
              <a:t>ইসলাম</a:t>
            </a:r>
            <a:endParaRPr lang="en-US" sz="2400" dirty="0" smtClean="0"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Assistant Professor, Dept. of EEE, KUET</a:t>
            </a:r>
          </a:p>
          <a:p>
            <a:pPr marL="0" indent="0" algn="ctr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Email: shafiul.islam41@gmail.com</a:t>
            </a:r>
          </a:p>
          <a:p>
            <a:pPr marL="0" indent="0" algn="ctr">
              <a:buNone/>
            </a:pPr>
            <a:endParaRPr lang="en-U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39540" y="22914"/>
            <a:ext cx="5802790" cy="572644"/>
          </a:xfrm>
        </p:spPr>
        <p:txBody>
          <a:bodyPr>
            <a:noAutofit/>
          </a:bodyPr>
          <a:lstStyle/>
          <a:p>
            <a:r>
              <a:rPr lang="en-US" sz="3200" dirty="0" smtClean="0"/>
              <a:t>Voltage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39540" y="595559"/>
            <a:ext cx="5802790" cy="4367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Suppose you put a kick on a football</a:t>
            </a:r>
          </a:p>
          <a:p>
            <a:pPr marL="0" indent="0">
              <a:buNone/>
            </a:pPr>
            <a:r>
              <a:rPr lang="en-US" dirty="0" smtClean="0"/>
              <a:t>The football gets motion due to your kick</a:t>
            </a:r>
          </a:p>
          <a:p>
            <a:pPr marL="0" indent="0">
              <a:buNone/>
            </a:pPr>
            <a:r>
              <a:rPr lang="en-US" i="1" dirty="0" smtClean="0"/>
              <a:t>So kick is the </a:t>
            </a:r>
            <a:r>
              <a:rPr lang="en-US" i="1" dirty="0" smtClean="0">
                <a:solidFill>
                  <a:schemeClr val="tx2"/>
                </a:solidFill>
              </a:rPr>
              <a:t>cause</a:t>
            </a:r>
            <a:r>
              <a:rPr lang="en-US" i="1" dirty="0" smtClean="0"/>
              <a:t> and the motion of the football is </a:t>
            </a:r>
            <a:r>
              <a:rPr lang="en-US" i="1" dirty="0" smtClean="0">
                <a:solidFill>
                  <a:srgbClr val="FF0000"/>
                </a:solidFill>
              </a:rPr>
              <a:t>effect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 smtClean="0"/>
              <a:t>kick---cause and</a:t>
            </a:r>
          </a:p>
          <a:p>
            <a:pPr marL="0" indent="0">
              <a:buNone/>
            </a:pPr>
            <a:r>
              <a:rPr lang="en-US" i="1" dirty="0" smtClean="0"/>
              <a:t>Motion of the football---effect</a:t>
            </a:r>
          </a:p>
          <a:p>
            <a:pPr marL="0" indent="0">
              <a:buNone/>
            </a:pPr>
            <a:r>
              <a:rPr lang="en-US" i="1" dirty="0" smtClean="0"/>
              <a:t>Similarly, </a:t>
            </a:r>
            <a:r>
              <a:rPr lang="en-US" i="1" dirty="0" smtClean="0">
                <a:solidFill>
                  <a:schemeClr val="tx2"/>
                </a:solidFill>
              </a:rPr>
              <a:t>Voltage</a:t>
            </a:r>
            <a:r>
              <a:rPr lang="en-US" i="1" dirty="0" smtClean="0"/>
              <a:t> is the </a:t>
            </a:r>
            <a:r>
              <a:rPr lang="en-US" i="1" dirty="0" smtClean="0">
                <a:solidFill>
                  <a:schemeClr val="tx2"/>
                </a:solidFill>
              </a:rPr>
              <a:t>cause</a:t>
            </a:r>
            <a:r>
              <a:rPr lang="en-US" i="1" dirty="0" smtClean="0"/>
              <a:t> and flow or displacement of </a:t>
            </a:r>
            <a:r>
              <a:rPr lang="en-US" i="1" dirty="0" smtClean="0">
                <a:solidFill>
                  <a:srgbClr val="FF0000"/>
                </a:solidFill>
              </a:rPr>
              <a:t>charge (current) </a:t>
            </a:r>
            <a:r>
              <a:rPr lang="en-US" i="1" dirty="0" smtClean="0"/>
              <a:t>is </a:t>
            </a:r>
            <a:r>
              <a:rPr lang="en-US" i="1" dirty="0" smtClean="0">
                <a:solidFill>
                  <a:srgbClr val="FF0000"/>
                </a:solidFill>
              </a:rPr>
              <a:t>effect</a:t>
            </a:r>
          </a:p>
        </p:txBody>
      </p:sp>
    </p:spTree>
    <p:extLst>
      <p:ext uri="{BB962C8B-B14F-4D97-AF65-F5344CB8AC3E}">
        <p14:creationId xmlns:p14="http://schemas.microsoft.com/office/powerpoint/2010/main" val="198699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39540" y="22914"/>
            <a:ext cx="5802790" cy="572644"/>
          </a:xfrm>
        </p:spPr>
        <p:txBody>
          <a:bodyPr>
            <a:noAutofit/>
          </a:bodyPr>
          <a:lstStyle/>
          <a:p>
            <a:r>
              <a:rPr lang="en-US" sz="3200" dirty="0" smtClean="0"/>
              <a:t>Current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2739540" y="595559"/>
                <a:ext cx="5802790" cy="436757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Due to voltage or potential drop charge flow through the element.</a:t>
                </a:r>
              </a:p>
              <a:p>
                <a:pPr marL="0" indent="0">
                  <a:buNone/>
                </a:pPr>
                <a:r>
                  <a:rPr lang="en-US" dirty="0" smtClean="0"/>
                  <a:t>And the rate of change of charge w.r.t time, t is called current.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r>
                  <a:rPr lang="en-US" i="1" dirty="0" smtClean="0">
                    <a:solidFill>
                      <a:schemeClr val="tx2"/>
                    </a:solidFill>
                  </a:rPr>
                  <a:t>Electric </a:t>
                </a:r>
                <a:r>
                  <a:rPr lang="en-US" i="1" dirty="0">
                    <a:solidFill>
                      <a:schemeClr val="tx2"/>
                    </a:solidFill>
                  </a:rPr>
                  <a:t>current is the time rate of change of charge, measured in</a:t>
                </a: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chemeClr val="tx2"/>
                    </a:solidFill>
                  </a:rPr>
                  <a:t>amperes (A</a:t>
                </a:r>
                <a:r>
                  <a:rPr lang="en-US" i="1" dirty="0" smtClean="0">
                    <a:solidFill>
                      <a:schemeClr val="tx2"/>
                    </a:solidFill>
                  </a:rPr>
                  <a:t>). </a:t>
                </a:r>
                <a:r>
                  <a:rPr lang="en-US" i="1" dirty="0">
                    <a:solidFill>
                      <a:schemeClr val="tx2"/>
                    </a:solidFill>
                  </a:rPr>
                  <a:t>M</a:t>
                </a:r>
                <a:r>
                  <a:rPr lang="en-US" i="1" dirty="0" smtClean="0">
                    <a:solidFill>
                      <a:schemeClr val="tx2"/>
                    </a:solidFill>
                  </a:rPr>
                  <a:t>athematically</a:t>
                </a:r>
                <a:r>
                  <a:rPr lang="en-US" dirty="0" smtClean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≜</m:t>
                      </m:r>
                      <m:f>
                        <m:fPr>
                          <m:type m:val="li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𝑑𝑞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39540" y="595559"/>
                <a:ext cx="5802790" cy="4367576"/>
              </a:xfrm>
              <a:blipFill rotWithShape="0">
                <a:blip r:embed="rId2"/>
                <a:stretch>
                  <a:fillRect l="-2101" t="-1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72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39540" y="281174"/>
            <a:ext cx="5802790" cy="763525"/>
          </a:xfrm>
        </p:spPr>
        <p:txBody>
          <a:bodyPr>
            <a:noAutofit/>
          </a:bodyPr>
          <a:lstStyle/>
          <a:p>
            <a:r>
              <a:rPr lang="en-US" sz="3200" dirty="0" smtClean="0"/>
              <a:t>Classification Current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39540" y="1044699"/>
            <a:ext cx="5802790" cy="3918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Two types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Direct Current (DC)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Alternating Current (AC)</a:t>
            </a:r>
            <a:r>
              <a:rPr lang="en-US" dirty="0"/>
              <a:t/>
            </a:r>
            <a:br>
              <a:rPr lang="en-US" dirty="0"/>
            </a:br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0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39540" y="22914"/>
            <a:ext cx="5802790" cy="572644"/>
          </a:xfrm>
        </p:spPr>
        <p:txBody>
          <a:bodyPr>
            <a:noAutofit/>
          </a:bodyPr>
          <a:lstStyle/>
          <a:p>
            <a:r>
              <a:rPr lang="en-US" sz="3200" dirty="0" smtClean="0"/>
              <a:t>Direct Current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39540" y="595558"/>
            <a:ext cx="5802790" cy="441947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DC current is a current that remains constant with time.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By convention, the uppercase letters are used to represent DC quantities.</a:t>
            </a:r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510" y="1350110"/>
            <a:ext cx="3752850" cy="271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2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39540" y="22914"/>
            <a:ext cx="5802790" cy="572644"/>
          </a:xfrm>
        </p:spPr>
        <p:txBody>
          <a:bodyPr>
            <a:noAutofit/>
          </a:bodyPr>
          <a:lstStyle/>
          <a:p>
            <a:r>
              <a:rPr lang="en-US" sz="3200" dirty="0" smtClean="0"/>
              <a:t>Alternating Current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39540" y="595558"/>
            <a:ext cx="5802790" cy="441947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An AC current is a current that varies </a:t>
            </a:r>
            <a:r>
              <a:rPr lang="en-US" dirty="0" err="1" smtClean="0"/>
              <a:t>sinusoidally</a:t>
            </a:r>
            <a:r>
              <a:rPr lang="en-US" dirty="0" smtClean="0"/>
              <a:t> with time.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By convention, the lowercase letters are used to represent AC quantities.</a:t>
            </a:r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770" y="1350110"/>
            <a:ext cx="37052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4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39540" y="22914"/>
            <a:ext cx="5802790" cy="572644"/>
          </a:xfrm>
        </p:spPr>
        <p:txBody>
          <a:bodyPr>
            <a:noAutofit/>
          </a:bodyPr>
          <a:lstStyle/>
          <a:p>
            <a:r>
              <a:rPr lang="en-US" sz="3200" dirty="0" smtClean="0"/>
              <a:t>Direction of Current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2739540" y="595559"/>
                <a:ext cx="5802790" cy="436757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We are defining the current as time rate of change of charge.</a:t>
                </a:r>
              </a:p>
              <a:p>
                <a:pPr marL="0" indent="0">
                  <a:buNone/>
                </a:pPr>
                <a:r>
                  <a:rPr lang="en-US" i="1" dirty="0" smtClean="0">
                    <a:solidFill>
                      <a:schemeClr val="tx2"/>
                    </a:solidFill>
                  </a:rPr>
                  <a:t>Conventionally,</a:t>
                </a:r>
              </a:p>
              <a:p>
                <a:pPr marL="0" indent="0">
                  <a:buNone/>
                </a:pPr>
                <a:r>
                  <a:rPr lang="en-US" i="1" dirty="0" smtClean="0">
                    <a:solidFill>
                      <a:schemeClr val="tx2"/>
                    </a:solidFill>
                  </a:rPr>
                  <a:t>Direction of current flow is taken opposite to the direction of flow of negative charge i.e., electron</a:t>
                </a:r>
                <a:r>
                  <a:rPr lang="en-US" dirty="0" smtClean="0"/>
                  <a:t>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flow direction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Direction of current flow</a:t>
                </a: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39540" y="595559"/>
                <a:ext cx="5802790" cy="4367576"/>
              </a:xfrm>
              <a:blipFill rotWithShape="0">
                <a:blip r:embed="rId2"/>
                <a:stretch>
                  <a:fillRect l="-2101" t="-1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>
            <a:off x="3350360" y="3793390"/>
            <a:ext cx="12216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350361" y="4404210"/>
            <a:ext cx="122163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77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Cont.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360" y="1502815"/>
            <a:ext cx="41338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4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Summary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002060"/>
                </a:solidFill>
              </a:rPr>
              <a:t>Voltage is the energy or work needed to move a unit charge through an element.</a:t>
            </a:r>
          </a:p>
          <a:p>
            <a:pPr marL="0" indent="0">
              <a:buNone/>
            </a:pPr>
            <a:endParaRPr lang="en-US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002060"/>
                </a:solidFill>
              </a:rPr>
              <a:t>Current is the time rate of change of charge due to the application of voltage.</a:t>
            </a:r>
          </a:p>
        </p:txBody>
      </p:sp>
    </p:spTree>
    <p:extLst>
      <p:ext uri="{BB962C8B-B14F-4D97-AF65-F5344CB8AC3E}">
        <p14:creationId xmlns:p14="http://schemas.microsoft.com/office/powerpoint/2010/main" val="256465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Cont.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002060"/>
                </a:solidFill>
              </a:rPr>
              <a:t>Voltage or potential difference or potential drop is always across the element or between two points.</a:t>
            </a:r>
            <a:endParaRPr lang="en-US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002060"/>
                </a:solidFill>
              </a:rPr>
              <a:t>But</a:t>
            </a: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002060"/>
                </a:solidFill>
              </a:rPr>
              <a:t>Current is always through the element.</a:t>
            </a: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6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26450" y="281175"/>
            <a:ext cx="5802790" cy="467088"/>
          </a:xfrm>
        </p:spPr>
        <p:txBody>
          <a:bodyPr>
            <a:noAutofit/>
          </a:bodyPr>
          <a:lstStyle/>
          <a:p>
            <a:r>
              <a:rPr lang="en-US" sz="3200" dirty="0" smtClean="0"/>
              <a:t>Voltage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39539" y="1044699"/>
            <a:ext cx="5996105" cy="39184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Voltage is a point function. It is measured from a reference point. We measure voltage of any point w.r.t. a reference point called ground. The potential of ground is 0 V. </a:t>
            </a:r>
          </a:p>
        </p:txBody>
      </p:sp>
    </p:spTree>
    <p:extLst>
      <p:ext uri="{BB962C8B-B14F-4D97-AF65-F5344CB8AC3E}">
        <p14:creationId xmlns:p14="http://schemas.microsoft.com/office/powerpoint/2010/main" val="200160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Syllabus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5520"/>
            <a:ext cx="9144000" cy="27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4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86835" y="433880"/>
            <a:ext cx="6413609" cy="572644"/>
          </a:xfrm>
        </p:spPr>
        <p:txBody>
          <a:bodyPr>
            <a:normAutofit/>
          </a:bodyPr>
          <a:lstStyle/>
          <a:p>
            <a:r>
              <a:rPr lang="en-US" sz="3100" dirty="0" smtClean="0"/>
              <a:t>Single subscript notation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03065" y="1197405"/>
            <a:ext cx="5802790" cy="3511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Potential of point a, w.r.t. ground </a:t>
            </a:r>
            <a:r>
              <a:rPr lang="en-US" dirty="0"/>
              <a:t>or </a:t>
            </a:r>
            <a:r>
              <a:rPr lang="en-US" dirty="0" smtClean="0"/>
              <a:t>reference point  is, </a:t>
            </a:r>
            <a:r>
              <a:rPr lang="en-US" dirty="0"/>
              <a:t>V</a:t>
            </a:r>
            <a:r>
              <a:rPr lang="en-US" baseline="-25000" dirty="0"/>
              <a:t>a0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Potential of point b, w.r.t. ground </a:t>
            </a:r>
            <a:r>
              <a:rPr lang="en-US" dirty="0"/>
              <a:t>or </a:t>
            </a:r>
            <a:r>
              <a:rPr lang="en-US" dirty="0" smtClean="0"/>
              <a:t>reference point is, </a:t>
            </a:r>
            <a:r>
              <a:rPr lang="en-US" dirty="0"/>
              <a:t>V</a:t>
            </a:r>
            <a:r>
              <a:rPr lang="en-US" baseline="-25000" dirty="0"/>
              <a:t>b0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</a:t>
            </a:r>
            <a:r>
              <a:rPr lang="en-US" baseline="-25000" dirty="0" smtClean="0"/>
              <a:t>a0</a:t>
            </a:r>
            <a:r>
              <a:rPr lang="en-US" dirty="0" smtClean="0"/>
              <a:t> and V</a:t>
            </a:r>
            <a:r>
              <a:rPr lang="en-US" baseline="-25000" dirty="0" smtClean="0"/>
              <a:t>b0</a:t>
            </a:r>
            <a:r>
              <a:rPr lang="en-US" dirty="0" smtClean="0"/>
              <a:t> are sometimes denoted as simply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a</a:t>
            </a:r>
            <a:r>
              <a:rPr lang="en-US" dirty="0" smtClean="0"/>
              <a:t> or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b</a:t>
            </a:r>
            <a:r>
              <a:rPr lang="en-US" dirty="0" smtClean="0"/>
              <a:t> instead of V</a:t>
            </a:r>
            <a:r>
              <a:rPr lang="en-US" baseline="-25000" dirty="0" smtClean="0"/>
              <a:t>a0</a:t>
            </a:r>
            <a:r>
              <a:rPr lang="en-US" dirty="0" smtClean="0"/>
              <a:t> or V</a:t>
            </a:r>
            <a:r>
              <a:rPr lang="en-US" baseline="-25000" dirty="0" smtClean="0"/>
              <a:t>b0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0111"/>
            <a:ext cx="3462873" cy="27486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555" y="196093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4375" y="158270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39540" y="1582705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29750" y="33352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90627" y="364068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24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Single subscript notation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03065" y="1197405"/>
            <a:ext cx="5640935" cy="3511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Voltage drop across resistor, R</a:t>
            </a:r>
            <a:r>
              <a:rPr lang="en-US" baseline="-25000" dirty="0" smtClean="0"/>
              <a:t>1</a:t>
            </a:r>
            <a:r>
              <a:rPr lang="en-US" dirty="0" smtClean="0"/>
              <a:t>=</a:t>
            </a:r>
            <a:r>
              <a:rPr lang="en-US" dirty="0" err="1" smtClean="0"/>
              <a:t>V</a:t>
            </a:r>
            <a:r>
              <a:rPr lang="en-US" baseline="-25000" dirty="0" err="1" smtClean="0"/>
              <a:t>ab</a:t>
            </a:r>
            <a:endParaRPr lang="en-US" baseline="-25000" dirty="0" smtClean="0"/>
          </a:p>
          <a:p>
            <a:pPr marL="0" lvl="0" indent="0">
              <a:buNone/>
            </a:pPr>
            <a:r>
              <a:rPr lang="en-US" dirty="0" err="1" smtClean="0"/>
              <a:t>V</a:t>
            </a:r>
            <a:r>
              <a:rPr lang="en-US" baseline="-25000" dirty="0" err="1" smtClean="0"/>
              <a:t>ab</a:t>
            </a:r>
            <a:r>
              <a:rPr lang="en-US" dirty="0" smtClean="0"/>
              <a:t>=V</a:t>
            </a:r>
            <a:r>
              <a:rPr lang="en-US" baseline="-25000" dirty="0" smtClean="0"/>
              <a:t>a0</a:t>
            </a:r>
            <a:r>
              <a:rPr lang="en-US" dirty="0" smtClean="0"/>
              <a:t>-V</a:t>
            </a:r>
            <a:r>
              <a:rPr lang="en-US" baseline="-25000" dirty="0" smtClean="0"/>
              <a:t>b0</a:t>
            </a:r>
            <a:r>
              <a:rPr lang="en-US" dirty="0" smtClean="0"/>
              <a:t>=</a:t>
            </a:r>
            <a:r>
              <a:rPr lang="en-US" dirty="0" err="1" smtClean="0"/>
              <a:t>V</a:t>
            </a:r>
            <a:r>
              <a:rPr lang="en-US" baseline="-25000" dirty="0" err="1" smtClean="0"/>
              <a:t>a</a:t>
            </a:r>
            <a:r>
              <a:rPr lang="en-US" dirty="0" err="1" smtClean="0"/>
              <a:t>-V</a:t>
            </a:r>
            <a:r>
              <a:rPr lang="en-US" baseline="-25000" dirty="0" err="1" smtClean="0"/>
              <a:t>b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V</a:t>
            </a:r>
            <a:r>
              <a:rPr lang="en-US" baseline="-25000" dirty="0" err="1" smtClean="0"/>
              <a:t>ab</a:t>
            </a:r>
            <a:r>
              <a:rPr lang="en-US" baseline="-25000" dirty="0" smtClean="0"/>
              <a:t> </a:t>
            </a:r>
            <a:r>
              <a:rPr lang="en-US" dirty="0" smtClean="0"/>
              <a:t>is also called as voltage or potential difference between point a and 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0111"/>
            <a:ext cx="3462873" cy="27486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555" y="196093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4375" y="158270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39540" y="1582705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29750" y="33352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90627" y="364068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V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2621" y="2355124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64829" y="1941400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39540" y="2355124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Circuit Elements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39540" y="1197405"/>
            <a:ext cx="5802790" cy="351106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Active elements </a:t>
            </a:r>
          </a:p>
          <a:p>
            <a:pPr marL="514350" indent="-514350">
              <a:buAutoNum type="arabicPeriod"/>
            </a:pPr>
            <a:r>
              <a:rPr lang="en-US" dirty="0" smtClean="0"/>
              <a:t>Passive elements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“An </a:t>
            </a:r>
            <a:r>
              <a:rPr lang="en-US" i="1" dirty="0">
                <a:solidFill>
                  <a:schemeClr val="tx2"/>
                </a:solidFill>
              </a:rPr>
              <a:t>active element is capable of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tx2"/>
                </a:solidFill>
              </a:rPr>
              <a:t>generating energy while a passive element is </a:t>
            </a:r>
            <a:r>
              <a:rPr lang="en-US" i="1" dirty="0" smtClean="0">
                <a:solidFill>
                  <a:schemeClr val="tx2"/>
                </a:solidFill>
              </a:rPr>
              <a:t>not”</a:t>
            </a:r>
          </a:p>
        </p:txBody>
      </p:sp>
    </p:spTree>
    <p:extLst>
      <p:ext uri="{BB962C8B-B14F-4D97-AF65-F5344CB8AC3E}">
        <p14:creationId xmlns:p14="http://schemas.microsoft.com/office/powerpoint/2010/main" val="636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Circuit Elements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39540" y="1197405"/>
            <a:ext cx="5802790" cy="3511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Active elements-Battery, Operational amplifier, Generator, Voltage source, current source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Passive elements-Resistors, inductors, capacitors</a:t>
            </a:r>
          </a:p>
        </p:txBody>
      </p:sp>
    </p:spTree>
    <p:extLst>
      <p:ext uri="{BB962C8B-B14F-4D97-AF65-F5344CB8AC3E}">
        <p14:creationId xmlns:p14="http://schemas.microsoft.com/office/powerpoint/2010/main" val="339822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Active Elements 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39540" y="1197405"/>
            <a:ext cx="5802790" cy="3511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Two most common and important active elements are </a:t>
            </a:r>
            <a:r>
              <a:rPr lang="en-US" dirty="0" smtClean="0">
                <a:solidFill>
                  <a:srgbClr val="00B050"/>
                </a:solidFill>
              </a:rPr>
              <a:t>voltage source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B050"/>
                </a:solidFill>
              </a:rPr>
              <a:t>current source</a:t>
            </a:r>
          </a:p>
          <a:p>
            <a:pPr marL="0" indent="0">
              <a:buNone/>
            </a:pPr>
            <a:r>
              <a:rPr lang="en-US" dirty="0" smtClean="0"/>
              <a:t>In a word “</a:t>
            </a:r>
            <a:r>
              <a:rPr lang="en-US" dirty="0" smtClean="0">
                <a:solidFill>
                  <a:srgbClr val="00B050"/>
                </a:solidFill>
              </a:rPr>
              <a:t>Source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 smtClean="0"/>
              <a:t>Two types</a:t>
            </a:r>
          </a:p>
          <a:p>
            <a:pPr marL="514350" indent="-514350">
              <a:buAutoNum type="alphaLcParenR"/>
            </a:pPr>
            <a:r>
              <a:rPr lang="en-US" dirty="0" smtClean="0"/>
              <a:t>Independent sources</a:t>
            </a:r>
          </a:p>
          <a:p>
            <a:pPr marL="514350" indent="-514350">
              <a:buAutoNum type="alphaLcParenR"/>
            </a:pPr>
            <a:r>
              <a:rPr lang="en-US" dirty="0" smtClean="0"/>
              <a:t>Dependent sources</a:t>
            </a:r>
          </a:p>
          <a:p>
            <a:pPr marL="0" indent="0">
              <a:buNone/>
            </a:pPr>
            <a:endParaRPr lang="en-US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6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Independent Sources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4950" y="1197405"/>
            <a:ext cx="6260905" cy="3511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 ideal independent source is an active element that provides a</a:t>
            </a:r>
            <a:br>
              <a:rPr lang="en-US" dirty="0"/>
            </a:br>
            <a:r>
              <a:rPr lang="en-US" dirty="0"/>
              <a:t>specified voltage or current that is </a:t>
            </a:r>
            <a:r>
              <a:rPr lang="en-US" i="1" u="sng" dirty="0">
                <a:solidFill>
                  <a:srgbClr val="00B050"/>
                </a:solidFill>
              </a:rPr>
              <a:t>completely independent </a:t>
            </a:r>
            <a:r>
              <a:rPr lang="en-US" dirty="0"/>
              <a:t>of other</a:t>
            </a:r>
            <a:br>
              <a:rPr lang="en-US" dirty="0"/>
            </a:br>
            <a:r>
              <a:rPr lang="en-US" dirty="0"/>
              <a:t>circuit elements 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 smtClean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0109"/>
            <a:ext cx="3044950" cy="2290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590" y="3335275"/>
            <a:ext cx="1571625" cy="175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7638" y="3793388"/>
            <a:ext cx="3116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Independent Voltage source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38215" y="4026909"/>
            <a:ext cx="3101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Independent current source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188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D</a:t>
            </a:r>
            <a:r>
              <a:rPr lang="en-US" sz="3100" dirty="0" smtClean="0"/>
              <a:t>ependent Sources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39540" y="1169607"/>
            <a:ext cx="5802790" cy="3511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 ideal dependent (or controlled) source is an active element in</a:t>
            </a:r>
            <a:br>
              <a:rPr lang="en-US" dirty="0"/>
            </a:br>
            <a:r>
              <a:rPr lang="en-US" dirty="0"/>
              <a:t>which </a:t>
            </a:r>
            <a:r>
              <a:rPr lang="en-US" i="1" u="sng" dirty="0">
                <a:solidFill>
                  <a:srgbClr val="00B050"/>
                </a:solidFill>
              </a:rPr>
              <a:t>the source quantity is controlled by another voltage or </a:t>
            </a:r>
            <a:r>
              <a:rPr lang="en-US" i="1" u="sng" dirty="0" smtClean="0">
                <a:solidFill>
                  <a:srgbClr val="00B050"/>
                </a:solidFill>
              </a:rPr>
              <a:t>current .</a:t>
            </a:r>
            <a:r>
              <a:rPr lang="en-US" dirty="0"/>
              <a:t/>
            </a:r>
            <a:br>
              <a:rPr lang="en-US" dirty="0"/>
            </a:br>
            <a:endParaRPr lang="en-US" dirty="0" smtClean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655" y="2925138"/>
            <a:ext cx="3352800" cy="2190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12005" y="2925137"/>
            <a:ext cx="2721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Dependent  Voltage Source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10697" y="4746556"/>
            <a:ext cx="2679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Dependent Current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36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smtClean="0"/>
              <a:t>Dependent Sources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39540" y="1012127"/>
            <a:ext cx="5802790" cy="3697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It may be either a </a:t>
            </a:r>
            <a:r>
              <a:rPr lang="en-US" dirty="0" smtClean="0">
                <a:solidFill>
                  <a:schemeClr val="tx2"/>
                </a:solidFill>
              </a:rPr>
              <a:t>voltage source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chemeClr val="tx2"/>
                </a:solidFill>
              </a:rPr>
              <a:t>current source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And it’s quantity can be controlled by either (another)</a:t>
            </a:r>
            <a:r>
              <a:rPr lang="en-US" dirty="0" smtClean="0">
                <a:solidFill>
                  <a:schemeClr val="tx2"/>
                </a:solidFill>
              </a:rPr>
              <a:t>voltage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tx2"/>
                </a:solidFill>
              </a:rPr>
              <a:t>current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2 types or source and 2 type of controlling parameter, that’s why there are 4 possible dependent sources. </a:t>
            </a:r>
          </a:p>
        </p:txBody>
      </p:sp>
    </p:spTree>
    <p:extLst>
      <p:ext uri="{BB962C8B-B14F-4D97-AF65-F5344CB8AC3E}">
        <p14:creationId xmlns:p14="http://schemas.microsoft.com/office/powerpoint/2010/main" val="363732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Dependent Sources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39540" y="1012127"/>
            <a:ext cx="5802790" cy="369749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Voltage-controlled voltage source(VCVS)</a:t>
            </a:r>
          </a:p>
          <a:p>
            <a:pPr marL="514350" indent="-514350">
              <a:buAutoNum type="arabicPeriod"/>
            </a:pPr>
            <a:r>
              <a:rPr lang="en-US" dirty="0" smtClean="0"/>
              <a:t>Voltage-controlled current source (VCCS)</a:t>
            </a:r>
          </a:p>
          <a:p>
            <a:pPr marL="514350" indent="-514350">
              <a:buAutoNum type="arabicPeriod"/>
            </a:pPr>
            <a:r>
              <a:rPr lang="en-US" dirty="0" smtClean="0"/>
              <a:t>Current-controlled voltage source (CCVS)</a:t>
            </a:r>
          </a:p>
          <a:p>
            <a:pPr marL="514350" indent="-514350">
              <a:buAutoNum type="arabicPeriod"/>
            </a:pPr>
            <a:r>
              <a:rPr lang="en-US" dirty="0" smtClean="0"/>
              <a:t>Current-controlled current source (CCCS)</a:t>
            </a:r>
          </a:p>
        </p:txBody>
      </p:sp>
    </p:spTree>
    <p:extLst>
      <p:ext uri="{BB962C8B-B14F-4D97-AF65-F5344CB8AC3E}">
        <p14:creationId xmlns:p14="http://schemas.microsoft.com/office/powerpoint/2010/main" val="228926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Dependent Sources</a:t>
            </a:r>
            <a:endParaRPr lang="en-US" sz="31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0025" y="1320849"/>
            <a:ext cx="5802313" cy="326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1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Syllabus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5520"/>
            <a:ext cx="9144000" cy="274869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0" y="2266340"/>
            <a:ext cx="907080" cy="4581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0" y="3793390"/>
            <a:ext cx="1059785" cy="305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7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Resistance</a:t>
            </a:r>
            <a:endParaRPr lang="en-US" sz="3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074725" y="1006524"/>
                <a:ext cx="5802790" cy="4008506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3000" dirty="0" smtClean="0"/>
                  <a:t>The physical </a:t>
                </a:r>
                <a:r>
                  <a:rPr lang="en-US" sz="3000" dirty="0"/>
                  <a:t>property, or </a:t>
                </a:r>
                <a:r>
                  <a:rPr lang="en-US" sz="3000" dirty="0" smtClean="0"/>
                  <a:t>ability</a:t>
                </a:r>
              </a:p>
              <a:p>
                <a:pPr marL="0" indent="0">
                  <a:buNone/>
                </a:pPr>
                <a:r>
                  <a:rPr lang="en-US" sz="3000" dirty="0" smtClean="0"/>
                  <a:t>of a material </a:t>
                </a:r>
                <a:r>
                  <a:rPr lang="en-US" sz="3000" dirty="0"/>
                  <a:t>to resist current, </a:t>
                </a:r>
                <a:r>
                  <a:rPr lang="en-US" sz="3000" dirty="0" smtClean="0"/>
                  <a:t>is </a:t>
                </a:r>
              </a:p>
              <a:p>
                <a:pPr marL="0" indent="0">
                  <a:buNone/>
                </a:pPr>
                <a:r>
                  <a:rPr lang="en-US" sz="3000" dirty="0" smtClean="0"/>
                  <a:t>known </a:t>
                </a:r>
                <a:r>
                  <a:rPr lang="en-US" sz="3000" dirty="0"/>
                  <a:t>as </a:t>
                </a:r>
                <a:r>
                  <a:rPr lang="en-US" sz="3000" i="1" dirty="0"/>
                  <a:t>resistance </a:t>
                </a:r>
                <a:r>
                  <a:rPr lang="en-US" sz="3000" dirty="0"/>
                  <a:t>and is </a:t>
                </a:r>
                <a:endParaRPr lang="en-US" sz="3000" dirty="0" smtClean="0"/>
              </a:p>
              <a:p>
                <a:pPr marL="0" indent="0">
                  <a:buNone/>
                </a:pPr>
                <a:r>
                  <a:rPr lang="en-US" sz="3000" dirty="0" smtClean="0"/>
                  <a:t>represented </a:t>
                </a:r>
                <a:r>
                  <a:rPr lang="en-US" sz="3000" dirty="0"/>
                  <a:t>by the symbol </a:t>
                </a:r>
                <a:r>
                  <a:rPr lang="en-US" sz="3000" i="1" dirty="0" smtClean="0"/>
                  <a:t>R</a:t>
                </a:r>
                <a:r>
                  <a:rPr lang="en-US" sz="30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3000" dirty="0" smtClean="0"/>
                  <a:t>R=Resistance, ohm</a:t>
                </a:r>
              </a:p>
              <a:p>
                <a:pPr marL="0" indent="0">
                  <a:buNone/>
                </a:pPr>
                <a:r>
                  <a:rPr lang="en-US" sz="3000" dirty="0" smtClean="0"/>
                  <a:t>A=Cross-sectional area in m</a:t>
                </a:r>
                <a:r>
                  <a:rPr lang="en-US" sz="3000" baseline="30000" dirty="0" smtClean="0"/>
                  <a:t>2</a:t>
                </a:r>
                <a:endParaRPr lang="en-US" sz="30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3000" dirty="0" smtClean="0"/>
                  <a:t>=resistivity in ohm-m</a:t>
                </a:r>
              </a:p>
              <a:p>
                <a:pPr marL="0" indent="0">
                  <a:buNone/>
                </a:pPr>
                <a:r>
                  <a:rPr lang="en-US" dirty="0"/>
                  <a:t/>
                </a:r>
                <a:br>
                  <a:rPr lang="en-US" dirty="0"/>
                </a:br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4725" y="1006524"/>
                <a:ext cx="5802790" cy="4008506"/>
              </a:xfrm>
              <a:blipFill rotWithShape="0">
                <a:blip r:embed="rId2"/>
                <a:stretch>
                  <a:fillRect l="-2101" t="-3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6524"/>
            <a:ext cx="4048125" cy="3324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710" y="4098800"/>
            <a:ext cx="131445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Basic Laws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39540" y="1012127"/>
            <a:ext cx="5802790" cy="369749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Ohm’s Law</a:t>
            </a:r>
          </a:p>
          <a:p>
            <a:pPr marL="514350" indent="-514350">
              <a:buAutoNum type="arabicPeriod"/>
            </a:pPr>
            <a:r>
              <a:rPr lang="en-US" dirty="0" smtClean="0"/>
              <a:t>Kirchhoff’s Voltage Law (KVL)</a:t>
            </a:r>
          </a:p>
          <a:p>
            <a:pPr marL="514350" indent="-514350">
              <a:buAutoNum type="arabicPeriod"/>
            </a:pPr>
            <a:r>
              <a:rPr lang="en-US" dirty="0" smtClean="0"/>
              <a:t>Kirchhoff’s Current Law (KCL)</a:t>
            </a:r>
          </a:p>
        </p:txBody>
      </p:sp>
    </p:spTree>
    <p:extLst>
      <p:ext uri="{BB962C8B-B14F-4D97-AF65-F5344CB8AC3E}">
        <p14:creationId xmlns:p14="http://schemas.microsoft.com/office/powerpoint/2010/main" val="264008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Ohm’s Law</a:t>
            </a:r>
            <a:endParaRPr lang="en-US" sz="3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2739540" y="1012127"/>
                <a:ext cx="5802790" cy="36974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Ohm’s law states that the </a:t>
                </a:r>
                <a:r>
                  <a:rPr lang="en-US" dirty="0"/>
                  <a:t>current </a:t>
                </a:r>
                <a:r>
                  <a:rPr lang="en-US" i="1" dirty="0" err="1"/>
                  <a:t>i</a:t>
                </a:r>
                <a:r>
                  <a:rPr lang="en-US" i="1" dirty="0"/>
                  <a:t> </a:t>
                </a:r>
                <a:r>
                  <a:rPr lang="en-US" dirty="0"/>
                  <a:t>flowing through the </a:t>
                </a:r>
                <a:r>
                  <a:rPr lang="en-US" dirty="0" smtClean="0"/>
                  <a:t>resistor</a:t>
                </a:r>
                <a:r>
                  <a:rPr lang="en-US" dirty="0"/>
                  <a:t> is directly </a:t>
                </a:r>
                <a:r>
                  <a:rPr lang="en-US" dirty="0" smtClean="0"/>
                  <a:t>proportional to the </a:t>
                </a:r>
                <a:r>
                  <a:rPr lang="en-US" dirty="0"/>
                  <a:t>voltage </a:t>
                </a:r>
                <a:r>
                  <a:rPr lang="en-US" i="1" dirty="0"/>
                  <a:t>v </a:t>
                </a:r>
                <a:r>
                  <a:rPr lang="en-US" dirty="0"/>
                  <a:t>across a resistor </a:t>
                </a:r>
                <a:r>
                  <a:rPr lang="en-US" dirty="0" smtClean="0"/>
                  <a:t>at a fixed temperature.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𝐺𝑉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G-Conductance and opposite to resistance, R.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39540" y="1012127"/>
                <a:ext cx="5802790" cy="3697493"/>
              </a:xfrm>
              <a:blipFill rotWithShape="0">
                <a:blip r:embed="rId2"/>
                <a:stretch>
                  <a:fillRect l="-2101" t="-1483" r="-1155" b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17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Ohm’s Law</a:t>
            </a:r>
            <a:endParaRPr lang="en-US" sz="3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2739540" y="1012127"/>
                <a:ext cx="5802790" cy="36974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39540" y="1012127"/>
                <a:ext cx="5802790" cy="369749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1859400" y="1918795"/>
            <a:ext cx="3248025" cy="2790825"/>
            <a:chOff x="448965" y="1808225"/>
            <a:chExt cx="3248025" cy="27908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965" y="1808225"/>
              <a:ext cx="3248025" cy="279082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54375" y="2266340"/>
              <a:ext cx="305410" cy="3054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i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97655" y="4251505"/>
              <a:ext cx="305410" cy="3054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86835" y="3335275"/>
              <a:ext cx="916230" cy="45811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Slope=1/R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344918" y="1954101"/>
            <a:ext cx="3419475" cy="2476500"/>
            <a:chOff x="4995246" y="1971416"/>
            <a:chExt cx="3419475" cy="24765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95246" y="1971416"/>
              <a:ext cx="3419475" cy="2476500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5470232" y="2071835"/>
              <a:ext cx="2766688" cy="2332375"/>
              <a:chOff x="5470232" y="2071835"/>
              <a:chExt cx="2766688" cy="2332375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70232" y="2071835"/>
                <a:ext cx="341406" cy="499915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7778805" y="4098800"/>
                <a:ext cx="305410" cy="30541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v</a:t>
                </a:r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320690" y="3438848"/>
                <a:ext cx="916230" cy="45811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Slope=1/R</a:t>
                </a:r>
                <a:endParaRPr lang="en-US" dirty="0"/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1695907" y="4687393"/>
            <a:ext cx="3783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Graphical Representation of Ohms law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7477" y="1980358"/>
            <a:ext cx="1559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Resistor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41907" y="2048842"/>
            <a:ext cx="1879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nonlinear Resistor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10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Two extreme possible value of R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39540" y="1012127"/>
            <a:ext cx="5802790" cy="369749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Open Circuit (R tends to infinity)</a:t>
            </a:r>
          </a:p>
          <a:p>
            <a:pPr marL="514350" indent="-514350">
              <a:buAutoNum type="arabicPeriod"/>
            </a:pPr>
            <a:r>
              <a:rPr lang="en-US" dirty="0" smtClean="0"/>
              <a:t>Short Circuit (R tends to zero)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39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Open Circuit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 open circuit is a circuit element with resistance approaching </a:t>
            </a:r>
            <a:r>
              <a:rPr lang="en-US" dirty="0" smtClean="0"/>
              <a:t>infinity.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360" y="2113635"/>
            <a:ext cx="3629025" cy="2600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57" y="3182570"/>
            <a:ext cx="19240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3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Short Circuit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short circuit is a circuit element with resistance approaching zero.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065" y="2267575"/>
            <a:ext cx="3276600" cy="2581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572" y="3029865"/>
            <a:ext cx="14668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1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Classification of Resistors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Fixed Resistors</a:t>
            </a:r>
          </a:p>
          <a:p>
            <a:pPr marL="514350" indent="-514350">
              <a:buAutoNum type="arabicPeriod"/>
            </a:pPr>
            <a:r>
              <a:rPr lang="en-US" dirty="0" smtClean="0"/>
              <a:t>Variable Resistors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345" y="2428262"/>
            <a:ext cx="3028950" cy="1952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075" y="2360886"/>
            <a:ext cx="3019425" cy="20669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26326" y="4532323"/>
            <a:ext cx="180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Wire wound type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57165" y="4532323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Carbon film type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2534" y="2360887"/>
            <a:ext cx="2945764" cy="20669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59690" y="4532323"/>
            <a:ext cx="673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Fixed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036117" y="4716989"/>
            <a:ext cx="29940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2" idx="3"/>
          </p:cNvCxnSpPr>
          <p:nvPr/>
        </p:nvCxnSpPr>
        <p:spPr>
          <a:xfrm flipH="1">
            <a:off x="6133592" y="4716989"/>
            <a:ext cx="2708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43281" y="4532323"/>
            <a:ext cx="1743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Variable Resistor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62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Kirchhoff’s Voltage Law (KVL)</a:t>
            </a:r>
            <a:endParaRPr lang="en-US" sz="3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2739540" y="1012127"/>
                <a:ext cx="5802790" cy="36974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Kirchhoff’s voltage law (KVL) states that the algebraic sum of all voltages around a closed path (or loop) is zero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 smtClean="0"/>
                  <a:t>Voltage rise + </a:t>
                </a:r>
                <a:r>
                  <a:rPr lang="en-US" dirty="0" err="1" smtClean="0"/>
                  <a:t>ve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Voltage drop- </a:t>
                </a:r>
                <a:r>
                  <a:rPr lang="en-US" dirty="0" err="1" smtClean="0"/>
                  <a:t>ve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𝑙𝑜𝑠𝑒𝑑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𝑝𝑎𝑡h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𝑉𝑜𝑙𝑡𝑎𝑔𝑒𝑠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39540" y="1012127"/>
                <a:ext cx="5802790" cy="3697493"/>
              </a:xfrm>
              <a:blipFill rotWithShape="0">
                <a:blip r:embed="rId2"/>
                <a:stretch>
                  <a:fillRect l="-2101" t="-1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976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Kirchhoff’s Voltage Law (KVL)</a:t>
            </a:r>
            <a:endParaRPr lang="en-US" sz="3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2434130" y="1012127"/>
                <a:ext cx="6413610" cy="36974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𝑃𝑜𝑡𝑒𝑛𝑡𝑖𝑎𝑙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𝑟𝑖𝑠𝑒𝑠</m:t>
                          </m:r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𝑃𝑜𝑡𝑒𝑛𝑡𝑖𝑎𝑙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𝑑𝑟𝑜𝑝𝑠</m:t>
                          </m:r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2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𝑃𝑜𝑡𝑒𝑛𝑡𝑖𝑎𝑙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𝑟𝑖𝑠𝑒𝑠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𝑃𝑜𝑡𝑒𝑛𝑡𝑖𝑎𝑙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𝑑𝑟𝑜𝑝𝑠</m:t>
                          </m:r>
                        </m:e>
                      </m:nary>
                    </m:oMath>
                  </m:oMathPara>
                </a14:m>
                <a:endParaRPr lang="en-US" sz="2000" b="0" dirty="0" smtClean="0"/>
              </a:p>
              <a:p>
                <a:pPr marL="0" indent="0">
                  <a:buNone/>
                </a:pPr>
                <a:r>
                  <a:rPr lang="en-US" i="1" dirty="0" smtClean="0"/>
                  <a:t>“KVL is applicable only around a closed path or loop”</a:t>
                </a:r>
                <a:endParaRPr lang="en-US" i="1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4130" y="1012127"/>
                <a:ext cx="6413610" cy="3697493"/>
              </a:xfrm>
              <a:blipFill rotWithShape="0">
                <a:blip r:embed="rId2"/>
                <a:stretch>
                  <a:fillRect l="-1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77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Topics: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Network terminology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Voltage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Current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Independent and Dependent sources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100" dirty="0" smtClean="0"/>
              <a:t>KVL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39540" y="1012127"/>
            <a:ext cx="5802790" cy="36974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“Current entering point of an element is at higher potential than current leaving point of that element”</a:t>
            </a:r>
            <a:endParaRPr lang="en-US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065" y="1197405"/>
            <a:ext cx="3468925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2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100" dirty="0" smtClean="0"/>
              <a:t>KVL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0482" y="1006524"/>
            <a:ext cx="6260905" cy="3697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+V</a:t>
            </a:r>
            <a:r>
              <a:rPr lang="en-US" baseline="-25000" dirty="0" smtClean="0"/>
              <a:t>4</a:t>
            </a:r>
            <a:r>
              <a:rPr lang="en-US" dirty="0" smtClean="0"/>
              <a:t>=V</a:t>
            </a:r>
            <a:r>
              <a:rPr lang="en-US" baseline="-25000" dirty="0" smtClean="0"/>
              <a:t>2</a:t>
            </a:r>
            <a:r>
              <a:rPr lang="en-US" dirty="0" smtClean="0"/>
              <a:t>+V</a:t>
            </a:r>
            <a:r>
              <a:rPr lang="en-US" baseline="-25000" dirty="0" smtClean="0"/>
              <a:t>3</a:t>
            </a:r>
            <a:r>
              <a:rPr lang="en-US" dirty="0" smtClean="0"/>
              <a:t>+V</a:t>
            </a:r>
            <a:r>
              <a:rPr lang="en-US" baseline="-25000" dirty="0" smtClean="0"/>
              <a:t>5</a:t>
            </a:r>
          </a:p>
          <a:p>
            <a:pPr marL="0" indent="0">
              <a:buNone/>
            </a:pPr>
            <a:endParaRPr lang="en-US" baseline="-25000" dirty="0"/>
          </a:p>
          <a:p>
            <a:pPr marL="0" indent="0">
              <a:buNone/>
            </a:pPr>
            <a:endParaRPr lang="en-US" baseline="-25000" dirty="0" smtClean="0"/>
          </a:p>
          <a:p>
            <a:pPr marL="0" indent="0">
              <a:buNone/>
            </a:pPr>
            <a:endParaRPr lang="en-US" baseline="-25000" dirty="0"/>
          </a:p>
          <a:p>
            <a:pPr marL="0" indent="0">
              <a:buNone/>
            </a:pPr>
            <a:endParaRPr lang="en-US" baseline="-25000" dirty="0" smtClean="0"/>
          </a:p>
          <a:p>
            <a:pPr marL="0" indent="0">
              <a:buNone/>
            </a:pPr>
            <a:endParaRPr lang="en-US" baseline="-25000" dirty="0"/>
          </a:p>
          <a:p>
            <a:pPr marL="0" indent="0">
              <a:buNone/>
            </a:pPr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-V</a:t>
            </a:r>
            <a:r>
              <a:rPr lang="en-US" baseline="-25000" dirty="0" smtClean="0"/>
              <a:t>2</a:t>
            </a:r>
            <a:r>
              <a:rPr lang="en-US" dirty="0" smtClean="0"/>
              <a:t>-V</a:t>
            </a:r>
            <a:r>
              <a:rPr lang="en-US" baseline="-25000" dirty="0" smtClean="0"/>
              <a:t>3</a:t>
            </a:r>
            <a:r>
              <a:rPr lang="en-US" dirty="0" smtClean="0"/>
              <a:t>+V</a:t>
            </a:r>
            <a:r>
              <a:rPr lang="en-US" baseline="-25000" dirty="0" smtClean="0"/>
              <a:t>4</a:t>
            </a:r>
            <a:r>
              <a:rPr lang="en-US" dirty="0" smtClean="0"/>
              <a:t>-V</a:t>
            </a:r>
            <a:r>
              <a:rPr lang="en-US" baseline="-25000" dirty="0" smtClean="0"/>
              <a:t>5</a:t>
            </a:r>
            <a:r>
              <a:rPr lang="en-US" dirty="0" smtClean="0"/>
              <a:t>=0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586835" y="1655520"/>
            <a:ext cx="7635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55770" y="1655520"/>
            <a:ext cx="106893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68597" y="1808225"/>
            <a:ext cx="0" cy="9162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90237" y="1808225"/>
            <a:ext cx="763525" cy="7635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39222" y="2810437"/>
            <a:ext cx="222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 of potential rises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24705" y="2601896"/>
            <a:ext cx="232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 of potential drops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182819" y="3487980"/>
            <a:ext cx="91623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58725" y="3220706"/>
            <a:ext cx="2734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Algebraic sum of potentials</a:t>
            </a:r>
          </a:p>
          <a:p>
            <a:r>
              <a:rPr lang="en-US" dirty="0" smtClean="0"/>
              <a:t> around a closed path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24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100" dirty="0" smtClean="0"/>
              <a:t>KCL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39540" y="1012127"/>
            <a:ext cx="5802790" cy="36974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Algebraic sum of current entering and leaving at the same junction is equal to zero.</a:t>
            </a:r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um of Entering currents=sum of leaving currents</a:t>
            </a:r>
          </a:p>
          <a:p>
            <a:pPr marL="0" indent="0" algn="ctr">
              <a:buNone/>
            </a:pPr>
            <a:r>
              <a:rPr lang="en-US" dirty="0" smtClean="0"/>
              <a:t>I</a:t>
            </a:r>
            <a:r>
              <a:rPr lang="en-US" baseline="-25000" dirty="0" smtClean="0"/>
              <a:t>1</a:t>
            </a:r>
            <a:r>
              <a:rPr lang="en-US" dirty="0" smtClean="0"/>
              <a:t>+i</a:t>
            </a:r>
            <a:r>
              <a:rPr lang="en-US" baseline="-25000" dirty="0" smtClean="0"/>
              <a:t>3</a:t>
            </a:r>
            <a:r>
              <a:rPr lang="en-US" dirty="0" smtClean="0"/>
              <a:t>+i</a:t>
            </a:r>
            <a:r>
              <a:rPr lang="en-US" baseline="-25000" dirty="0" smtClean="0"/>
              <a:t>4</a:t>
            </a:r>
            <a:r>
              <a:rPr lang="en-US" dirty="0" smtClean="0"/>
              <a:t>=i</a:t>
            </a:r>
            <a:r>
              <a:rPr lang="en-US" baseline="-25000" dirty="0" smtClean="0"/>
              <a:t>2</a:t>
            </a:r>
            <a:r>
              <a:rPr lang="en-US" dirty="0" smtClean="0"/>
              <a:t>+i</a:t>
            </a:r>
            <a:r>
              <a:rPr lang="en-US" baseline="-25000" dirty="0" smtClean="0"/>
              <a:t>5</a:t>
            </a:r>
          </a:p>
          <a:p>
            <a:pPr marL="0" indent="0">
              <a:buNone/>
            </a:pPr>
            <a:r>
              <a:rPr lang="en-US" i="1" dirty="0"/>
              <a:t>The sum of the currents entering a node is equal to the sum of the currents leaving the node 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55" y="1350110"/>
            <a:ext cx="24003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5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100" dirty="0" smtClean="0"/>
              <a:t>Series circuit and </a:t>
            </a:r>
            <a:r>
              <a:rPr lang="en-US" sz="3100" dirty="0"/>
              <a:t>V</a:t>
            </a:r>
            <a:r>
              <a:rPr lang="en-US" sz="3100" dirty="0" smtClean="0"/>
              <a:t>oltage division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39540" y="1012127"/>
            <a:ext cx="5802790" cy="3697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Let the current I</a:t>
            </a:r>
          </a:p>
          <a:p>
            <a:pPr marL="0" indent="0">
              <a:buNone/>
            </a:pPr>
            <a:r>
              <a:rPr lang="en-US" dirty="0" smtClean="0"/>
              <a:t>So V</a:t>
            </a:r>
            <a:r>
              <a:rPr lang="en-US" baseline="-25000" dirty="0" smtClean="0"/>
              <a:t>1</a:t>
            </a:r>
            <a:r>
              <a:rPr lang="en-US" dirty="0" smtClean="0"/>
              <a:t>=</a:t>
            </a:r>
            <a:r>
              <a:rPr lang="en-US" dirty="0" err="1" smtClean="0"/>
              <a:t>i</a:t>
            </a:r>
            <a:r>
              <a:rPr lang="en-US" dirty="0" smtClean="0"/>
              <a:t>*R</a:t>
            </a:r>
            <a:r>
              <a:rPr lang="en-US" baseline="-25000" dirty="0" smtClean="0"/>
              <a:t>1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=</a:t>
            </a:r>
            <a:r>
              <a:rPr lang="en-US" dirty="0" err="1" smtClean="0"/>
              <a:t>i</a:t>
            </a:r>
            <a:r>
              <a:rPr lang="en-US" dirty="0" smtClean="0"/>
              <a:t>*R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Applying KVL,</a:t>
            </a:r>
          </a:p>
          <a:p>
            <a:pPr marL="0" indent="0">
              <a:buNone/>
            </a:pPr>
            <a:r>
              <a:rPr lang="en-US" dirty="0" smtClean="0"/>
              <a:t>V-V</a:t>
            </a:r>
            <a:r>
              <a:rPr lang="en-US" baseline="-25000" dirty="0" smtClean="0"/>
              <a:t>1</a:t>
            </a:r>
            <a:r>
              <a:rPr lang="en-US" dirty="0" smtClean="0"/>
              <a:t>-V</a:t>
            </a:r>
            <a:r>
              <a:rPr lang="en-US" baseline="-25000" dirty="0" smtClean="0"/>
              <a:t>2</a:t>
            </a:r>
            <a:r>
              <a:rPr lang="en-US" dirty="0" smtClean="0"/>
              <a:t>=0 or V=V</a:t>
            </a:r>
            <a:r>
              <a:rPr lang="en-US" baseline="-25000" dirty="0" smtClean="0"/>
              <a:t>1</a:t>
            </a:r>
            <a:r>
              <a:rPr lang="en-US" dirty="0" smtClean="0"/>
              <a:t>+V</a:t>
            </a:r>
            <a:r>
              <a:rPr lang="en-US" baseline="-25000" dirty="0" smtClean="0"/>
              <a:t>2</a:t>
            </a:r>
            <a:r>
              <a:rPr lang="en-US" dirty="0" smtClean="0"/>
              <a:t> =</a:t>
            </a:r>
            <a:r>
              <a:rPr lang="en-US" dirty="0" err="1" smtClean="0"/>
              <a:t>i</a:t>
            </a:r>
            <a:r>
              <a:rPr lang="en-US" dirty="0" smtClean="0"/>
              <a:t>*(R</a:t>
            </a:r>
            <a:r>
              <a:rPr lang="en-US" baseline="-25000" dirty="0" smtClean="0"/>
              <a:t>1</a:t>
            </a:r>
            <a:r>
              <a:rPr lang="en-US" dirty="0" smtClean="0"/>
              <a:t>+R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err="1" smtClean="0"/>
              <a:t>i</a:t>
            </a:r>
            <a:r>
              <a:rPr lang="en-US" dirty="0" smtClean="0"/>
              <a:t>=V/(R</a:t>
            </a:r>
            <a:r>
              <a:rPr lang="en-US" baseline="-25000" dirty="0" smtClean="0"/>
              <a:t>1</a:t>
            </a:r>
            <a:r>
              <a:rPr lang="en-US" dirty="0" smtClean="0"/>
              <a:t>+R</a:t>
            </a:r>
            <a:r>
              <a:rPr lang="en-US" baseline="-25000" dirty="0" smtClean="0"/>
              <a:t>2</a:t>
            </a:r>
            <a:r>
              <a:rPr lang="en-US" dirty="0" smtClean="0"/>
              <a:t>)=V/</a:t>
            </a:r>
            <a:r>
              <a:rPr lang="en-US" dirty="0" err="1" smtClean="0"/>
              <a:t>R</a:t>
            </a:r>
            <a:r>
              <a:rPr lang="en-US" baseline="-25000" dirty="0" err="1" smtClean="0"/>
              <a:t>eq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Therefore,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eq</a:t>
            </a:r>
            <a:r>
              <a:rPr lang="en-US" dirty="0" smtClean="0"/>
              <a:t>=R</a:t>
            </a:r>
            <a:r>
              <a:rPr lang="en-US" baseline="-25000" dirty="0" smtClean="0"/>
              <a:t>1</a:t>
            </a:r>
            <a:r>
              <a:rPr lang="en-US" dirty="0" smtClean="0"/>
              <a:t>+R</a:t>
            </a:r>
            <a:r>
              <a:rPr lang="en-US" baseline="-25000" dirty="0" smtClean="0"/>
              <a:t>2</a:t>
            </a:r>
            <a:endParaRPr lang="en-US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5475853" y="1006524"/>
            <a:ext cx="3600450" cy="2000250"/>
            <a:chOff x="5475853" y="1006524"/>
            <a:chExt cx="3600450" cy="20002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75853" y="1006524"/>
              <a:ext cx="3600450" cy="200025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709870" y="103267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70091" y="103267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71777" y="103267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45573" y="104233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93640" y="22663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93640" y="15411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752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100" dirty="0" smtClean="0"/>
              <a:t>Series circuit and Voltage division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39540" y="1012127"/>
            <a:ext cx="5802790" cy="3697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R</a:t>
            </a:r>
            <a:r>
              <a:rPr lang="en-US" baseline="-25000" dirty="0" err="1" smtClean="0"/>
              <a:t>eq</a:t>
            </a:r>
            <a:r>
              <a:rPr lang="en-US" dirty="0" smtClean="0"/>
              <a:t>=R</a:t>
            </a:r>
            <a:r>
              <a:rPr lang="en-US" baseline="-25000" dirty="0" smtClean="0"/>
              <a:t>1</a:t>
            </a:r>
            <a:r>
              <a:rPr lang="en-US" dirty="0" smtClean="0"/>
              <a:t>+R</a:t>
            </a:r>
            <a:r>
              <a:rPr lang="en-US" baseline="-25000" dirty="0" smtClean="0"/>
              <a:t>2</a:t>
            </a:r>
          </a:p>
          <a:p>
            <a:pPr marL="0" indent="0">
              <a:buNone/>
            </a:pPr>
            <a:r>
              <a:rPr lang="en-US" dirty="0"/>
              <a:t>two resistors can be replaced by an equivalent </a:t>
            </a:r>
            <a:r>
              <a:rPr lang="en-US" dirty="0" smtClean="0"/>
              <a:t>resistor, R</a:t>
            </a:r>
            <a:r>
              <a:rPr lang="en-US" baseline="-25000" dirty="0" smtClean="0"/>
              <a:t>eq</a:t>
            </a:r>
            <a:r>
              <a:rPr lang="en-US" dirty="0" smtClean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673" y="2419045"/>
            <a:ext cx="301942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100" dirty="0" smtClean="0"/>
              <a:t>Series circuit and Voltage division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39540" y="1012127"/>
            <a:ext cx="5802790" cy="369749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a series circuit the current flows through each element is same.</a:t>
            </a:r>
          </a:p>
          <a:p>
            <a:r>
              <a:rPr lang="en-US" dirty="0" smtClean="0"/>
              <a:t>But the supplied voltage is divided across the elements connected in series.</a:t>
            </a:r>
          </a:p>
          <a:p>
            <a:r>
              <a:rPr lang="en-US" dirty="0" smtClean="0"/>
              <a:t>The total resistance is equal to sum of the individual resistances.</a:t>
            </a:r>
          </a:p>
          <a:p>
            <a:pPr marL="0" indent="0">
              <a:buNone/>
            </a:pPr>
            <a:r>
              <a:rPr lang="en-US" sz="2100" i="1" u="sng" dirty="0" smtClean="0">
                <a:solidFill>
                  <a:srgbClr val="002060"/>
                </a:solidFill>
              </a:rPr>
              <a:t>“The </a:t>
            </a:r>
            <a:r>
              <a:rPr lang="en-US" sz="2100" i="1" u="sng" dirty="0">
                <a:solidFill>
                  <a:srgbClr val="002060"/>
                </a:solidFill>
              </a:rPr>
              <a:t>equivalent resistance of any number of resistors connected </a:t>
            </a:r>
            <a:r>
              <a:rPr lang="en-US" sz="2100" i="1" u="sng" dirty="0" smtClean="0">
                <a:solidFill>
                  <a:srgbClr val="002060"/>
                </a:solidFill>
              </a:rPr>
              <a:t>in series </a:t>
            </a:r>
            <a:r>
              <a:rPr lang="en-US" sz="2100" i="1" u="sng" dirty="0">
                <a:solidFill>
                  <a:srgbClr val="002060"/>
                </a:solidFill>
              </a:rPr>
              <a:t>is the sum of the individual resistances</a:t>
            </a:r>
            <a:r>
              <a:rPr lang="en-US" sz="2100" i="1" u="sng" dirty="0" smtClean="0">
                <a:solidFill>
                  <a:srgbClr val="002060"/>
                </a:solidFill>
              </a:rPr>
              <a:t>.” </a:t>
            </a:r>
            <a:endParaRPr lang="en-US" i="1" u="sng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0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100" dirty="0" smtClean="0"/>
              <a:t>Series circuit and Voltage division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39540" y="1012127"/>
            <a:ext cx="5802790" cy="3697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=</a:t>
            </a:r>
            <a:r>
              <a:rPr lang="en-US" dirty="0" err="1" smtClean="0"/>
              <a:t>i</a:t>
            </a:r>
            <a:r>
              <a:rPr lang="en-US" dirty="0" smtClean="0"/>
              <a:t>*R</a:t>
            </a:r>
            <a:r>
              <a:rPr lang="en-US" baseline="-25000" dirty="0" smtClean="0"/>
              <a:t>1</a:t>
            </a:r>
            <a:r>
              <a:rPr lang="en-US" dirty="0" smtClean="0"/>
              <a:t> , V</a:t>
            </a:r>
            <a:r>
              <a:rPr lang="en-US" baseline="-25000" dirty="0" smtClean="0"/>
              <a:t>2</a:t>
            </a:r>
            <a:r>
              <a:rPr lang="en-US" dirty="0" smtClean="0"/>
              <a:t>=</a:t>
            </a:r>
            <a:r>
              <a:rPr lang="en-US" dirty="0" err="1" smtClean="0"/>
              <a:t>i</a:t>
            </a:r>
            <a:r>
              <a:rPr lang="en-US" dirty="0" smtClean="0"/>
              <a:t>*R</a:t>
            </a:r>
            <a:r>
              <a:rPr lang="en-US" baseline="-25000" dirty="0" smtClean="0"/>
              <a:t>2</a:t>
            </a:r>
            <a:r>
              <a:rPr lang="en-US" dirty="0" smtClean="0"/>
              <a:t> and V=V</a:t>
            </a:r>
            <a:r>
              <a:rPr lang="en-US" baseline="-25000" dirty="0" smtClean="0"/>
              <a:t>1</a:t>
            </a:r>
            <a:r>
              <a:rPr lang="en-US" dirty="0" smtClean="0"/>
              <a:t>+V</a:t>
            </a:r>
            <a:r>
              <a:rPr lang="en-US" baseline="-25000" dirty="0" smtClean="0"/>
              <a:t>2</a:t>
            </a:r>
          </a:p>
          <a:p>
            <a:pPr marL="0" indent="0">
              <a:buNone/>
            </a:pPr>
            <a:r>
              <a:rPr lang="en-US" dirty="0" err="1" smtClean="0"/>
              <a:t>i</a:t>
            </a:r>
            <a:r>
              <a:rPr lang="en-US" dirty="0" smtClean="0"/>
              <a:t>=V/(R</a:t>
            </a:r>
            <a:r>
              <a:rPr lang="en-US" baseline="-25000" dirty="0" smtClean="0"/>
              <a:t>1</a:t>
            </a:r>
            <a:r>
              <a:rPr lang="en-US" dirty="0" smtClean="0"/>
              <a:t>+R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={V/(R</a:t>
            </a:r>
            <a:r>
              <a:rPr lang="en-US" baseline="-25000" dirty="0" smtClean="0"/>
              <a:t>1</a:t>
            </a:r>
            <a:r>
              <a:rPr lang="en-US" dirty="0" smtClean="0"/>
              <a:t>+R</a:t>
            </a:r>
            <a:r>
              <a:rPr lang="en-US" baseline="-25000" dirty="0" smtClean="0"/>
              <a:t>2</a:t>
            </a:r>
            <a:r>
              <a:rPr lang="en-US" dirty="0" smtClean="0"/>
              <a:t>)}*R</a:t>
            </a:r>
            <a:r>
              <a:rPr lang="en-US" baseline="-25000" dirty="0" smtClean="0"/>
              <a:t>1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={</a:t>
            </a:r>
            <a:r>
              <a:rPr lang="en-US" dirty="0"/>
              <a:t>V/(R</a:t>
            </a:r>
            <a:r>
              <a:rPr lang="en-US" baseline="-25000" dirty="0"/>
              <a:t>1</a:t>
            </a:r>
            <a:r>
              <a:rPr lang="en-US" dirty="0"/>
              <a:t>+R</a:t>
            </a:r>
            <a:r>
              <a:rPr lang="en-US" baseline="-25000" dirty="0"/>
              <a:t>2</a:t>
            </a:r>
            <a:r>
              <a:rPr lang="en-US" dirty="0"/>
              <a:t>)}*</a:t>
            </a:r>
            <a:r>
              <a:rPr lang="en-US" dirty="0" smtClean="0"/>
              <a:t>R</a:t>
            </a:r>
            <a:r>
              <a:rPr lang="en-US" baseline="-25000" dirty="0" smtClean="0"/>
              <a:t>2</a:t>
            </a:r>
          </a:p>
          <a:p>
            <a:pPr marL="0" indent="0">
              <a:buNone/>
            </a:pPr>
            <a:r>
              <a:rPr lang="en-US" dirty="0" smtClean="0"/>
              <a:t>If R</a:t>
            </a:r>
            <a:r>
              <a:rPr lang="en-US" baseline="-25000" dirty="0" smtClean="0"/>
              <a:t>1</a:t>
            </a:r>
            <a:r>
              <a:rPr lang="en-US" dirty="0" smtClean="0"/>
              <a:t>&gt;R</a:t>
            </a:r>
            <a:r>
              <a:rPr lang="en-US" baseline="-25000" dirty="0" smtClean="0"/>
              <a:t>2</a:t>
            </a:r>
            <a:r>
              <a:rPr lang="en-US" dirty="0" smtClean="0"/>
              <a:t> then, V</a:t>
            </a:r>
            <a:r>
              <a:rPr lang="en-US" baseline="-25000" dirty="0" smtClean="0"/>
              <a:t>1</a:t>
            </a:r>
            <a:r>
              <a:rPr lang="en-US" dirty="0" smtClean="0"/>
              <a:t>&gt;V</a:t>
            </a:r>
            <a:r>
              <a:rPr lang="en-US" baseline="-25000" dirty="0" smtClean="0"/>
              <a:t>2</a:t>
            </a:r>
          </a:p>
          <a:p>
            <a:pPr marL="0" indent="0">
              <a:buNone/>
            </a:pPr>
            <a:r>
              <a:rPr lang="en-US" dirty="0" smtClean="0"/>
              <a:t>If R</a:t>
            </a:r>
            <a:r>
              <a:rPr lang="en-US" baseline="-25000" dirty="0" smtClean="0"/>
              <a:t>2</a:t>
            </a:r>
            <a:r>
              <a:rPr lang="en-US" dirty="0" smtClean="0"/>
              <a:t>&gt;R</a:t>
            </a:r>
            <a:r>
              <a:rPr lang="en-US" baseline="-25000" dirty="0" smtClean="0"/>
              <a:t>2</a:t>
            </a:r>
            <a:r>
              <a:rPr lang="en-US" dirty="0" smtClean="0"/>
              <a:t> then, V</a:t>
            </a:r>
            <a:r>
              <a:rPr lang="en-US" baseline="-25000" dirty="0" smtClean="0"/>
              <a:t>2</a:t>
            </a:r>
            <a:r>
              <a:rPr lang="en-US" dirty="0" smtClean="0"/>
              <a:t>&gt;V</a:t>
            </a:r>
            <a:r>
              <a:rPr lang="en-US" baseline="-25000" dirty="0" smtClean="0"/>
              <a:t>1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R</a:t>
            </a:r>
            <a:r>
              <a:rPr lang="en-US" baseline="-25000" dirty="0" smtClean="0"/>
              <a:t>1</a:t>
            </a:r>
            <a:r>
              <a:rPr lang="en-US" dirty="0" smtClean="0"/>
              <a:t>=R</a:t>
            </a:r>
            <a:r>
              <a:rPr lang="en-US" baseline="-25000" dirty="0" smtClean="0"/>
              <a:t>2</a:t>
            </a:r>
            <a:r>
              <a:rPr lang="en-US" dirty="0" smtClean="0"/>
              <a:t> then, V</a:t>
            </a:r>
            <a:r>
              <a:rPr lang="en-US" baseline="-25000" dirty="0" smtClean="0"/>
              <a:t>1</a:t>
            </a:r>
            <a:r>
              <a:rPr lang="en-US" dirty="0" smtClean="0"/>
              <a:t>=V</a:t>
            </a:r>
            <a:r>
              <a:rPr lang="en-US" baseline="-25000" dirty="0" smtClean="0"/>
              <a:t>2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935" y="1502815"/>
            <a:ext cx="3414056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9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100" dirty="0" smtClean="0"/>
              <a:t>Parallel circuit and Current division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39540" y="1012127"/>
            <a:ext cx="5802790" cy="3697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Voltage across each element in a parallel connection is same.</a:t>
            </a:r>
          </a:p>
          <a:p>
            <a:pPr marL="0" indent="0">
              <a:buNone/>
            </a:pPr>
            <a:r>
              <a:rPr lang="en-US" dirty="0" smtClean="0"/>
              <a:t>V=V</a:t>
            </a:r>
            <a:r>
              <a:rPr lang="en-US" baseline="-25000" dirty="0" smtClean="0"/>
              <a:t>1</a:t>
            </a:r>
            <a:r>
              <a:rPr lang="en-US" dirty="0" smtClean="0"/>
              <a:t>=V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At node a applying</a:t>
            </a:r>
          </a:p>
          <a:p>
            <a:pPr marL="0" indent="0">
              <a:buNone/>
            </a:pPr>
            <a:r>
              <a:rPr lang="en-US" dirty="0" smtClean="0"/>
              <a:t>KCL, </a:t>
            </a:r>
            <a:r>
              <a:rPr lang="en-US" dirty="0" err="1" smtClean="0"/>
              <a:t>i</a:t>
            </a:r>
            <a:r>
              <a:rPr lang="en-US" dirty="0" smtClean="0"/>
              <a:t>=i</a:t>
            </a:r>
            <a:r>
              <a:rPr lang="en-US" baseline="-25000" dirty="0" smtClean="0"/>
              <a:t>1</a:t>
            </a:r>
            <a:r>
              <a:rPr lang="en-US" dirty="0" smtClean="0"/>
              <a:t>+i</a:t>
            </a:r>
            <a:r>
              <a:rPr lang="en-US" baseline="-25000" dirty="0" smtClean="0"/>
              <a:t>2</a:t>
            </a:r>
          </a:p>
          <a:p>
            <a:pPr marL="0" indent="0">
              <a:buNone/>
            </a:pPr>
            <a:r>
              <a:rPr lang="en-US" dirty="0" smtClean="0"/>
              <a:t>V/</a:t>
            </a:r>
            <a:r>
              <a:rPr lang="en-US" dirty="0" err="1" smtClean="0"/>
              <a:t>R</a:t>
            </a:r>
            <a:r>
              <a:rPr lang="en-US" baseline="-25000" dirty="0" err="1" smtClean="0"/>
              <a:t>eq</a:t>
            </a:r>
            <a:r>
              <a:rPr lang="en-US" dirty="0" smtClean="0"/>
              <a:t>=V</a:t>
            </a:r>
            <a:r>
              <a:rPr lang="en-US" baseline="-25000" dirty="0" smtClean="0"/>
              <a:t>1</a:t>
            </a:r>
            <a:r>
              <a:rPr lang="en-US" dirty="0" smtClean="0"/>
              <a:t>/R</a:t>
            </a:r>
            <a:r>
              <a:rPr lang="en-US" baseline="-25000" dirty="0" smtClean="0"/>
              <a:t>1</a:t>
            </a:r>
            <a:r>
              <a:rPr lang="en-US" dirty="0" smtClean="0"/>
              <a:t>+V</a:t>
            </a:r>
            <a:r>
              <a:rPr lang="en-US" baseline="-25000" dirty="0" smtClean="0"/>
              <a:t>2</a:t>
            </a:r>
            <a:r>
              <a:rPr lang="en-US" dirty="0" smtClean="0"/>
              <a:t>/R</a:t>
            </a:r>
            <a:r>
              <a:rPr lang="en-US" baseline="-25000" dirty="0" smtClean="0"/>
              <a:t>2</a:t>
            </a:r>
            <a:endParaRPr lang="en-US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5613612" y="1960930"/>
            <a:ext cx="3333750" cy="2514600"/>
            <a:chOff x="5208580" y="1006524"/>
            <a:chExt cx="3333750" cy="2514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08580" y="1006524"/>
              <a:ext cx="3333750" cy="2514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490092" y="16555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01745" y="165663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178892" y="162325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90568" y="272445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01745" y="272529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77206" y="272445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669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100" dirty="0" smtClean="0"/>
              <a:t>Parallel circuit and Current division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V/</a:t>
            </a:r>
            <a:r>
              <a:rPr lang="en-US" dirty="0" err="1"/>
              <a:t>R</a:t>
            </a:r>
            <a:r>
              <a:rPr lang="en-US" baseline="-25000" dirty="0" err="1"/>
              <a:t>eq</a:t>
            </a:r>
            <a:r>
              <a:rPr lang="en-US" dirty="0"/>
              <a:t>=V</a:t>
            </a:r>
            <a:r>
              <a:rPr lang="en-US" baseline="-25000" dirty="0"/>
              <a:t>1</a:t>
            </a:r>
            <a:r>
              <a:rPr lang="en-US" dirty="0"/>
              <a:t>/R</a:t>
            </a:r>
            <a:r>
              <a:rPr lang="en-US" baseline="-25000" dirty="0"/>
              <a:t>1</a:t>
            </a:r>
            <a:r>
              <a:rPr lang="en-US" dirty="0"/>
              <a:t>+V</a:t>
            </a:r>
            <a:r>
              <a:rPr lang="en-US" baseline="-25000" dirty="0"/>
              <a:t>2</a:t>
            </a:r>
            <a:r>
              <a:rPr lang="en-US" dirty="0"/>
              <a:t>/R</a:t>
            </a:r>
            <a:r>
              <a:rPr lang="en-US" baseline="-25000" dirty="0"/>
              <a:t>2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V/</a:t>
            </a:r>
            <a:r>
              <a:rPr lang="en-US" dirty="0" err="1" smtClean="0"/>
              <a:t>R</a:t>
            </a:r>
            <a:r>
              <a:rPr lang="en-US" baseline="-25000" dirty="0" err="1" smtClean="0"/>
              <a:t>eq</a:t>
            </a:r>
            <a:r>
              <a:rPr lang="en-US" dirty="0" smtClean="0"/>
              <a:t>=V/R</a:t>
            </a:r>
            <a:r>
              <a:rPr lang="en-US" baseline="-25000" dirty="0" smtClean="0"/>
              <a:t>1</a:t>
            </a:r>
            <a:r>
              <a:rPr lang="en-US" dirty="0" smtClean="0"/>
              <a:t>+V/R</a:t>
            </a:r>
            <a:r>
              <a:rPr lang="en-US" baseline="-25000" dirty="0" smtClean="0"/>
              <a:t>2</a:t>
            </a:r>
          </a:p>
          <a:p>
            <a:pPr marL="0" indent="0">
              <a:buNone/>
            </a:pPr>
            <a:r>
              <a:rPr lang="en-US" dirty="0" smtClean="0"/>
              <a:t>1/</a:t>
            </a:r>
            <a:r>
              <a:rPr lang="en-US" dirty="0" err="1" smtClean="0"/>
              <a:t>R</a:t>
            </a:r>
            <a:r>
              <a:rPr lang="en-US" baseline="-25000" dirty="0" err="1" smtClean="0"/>
              <a:t>eq</a:t>
            </a:r>
            <a:r>
              <a:rPr lang="en-US" dirty="0" smtClean="0"/>
              <a:t>=1/R</a:t>
            </a:r>
            <a:r>
              <a:rPr lang="en-US" baseline="-25000" dirty="0" smtClean="0"/>
              <a:t>1</a:t>
            </a:r>
            <a:r>
              <a:rPr lang="en-US" dirty="0" smtClean="0"/>
              <a:t>+1/R</a:t>
            </a:r>
            <a:r>
              <a:rPr lang="en-US" baseline="-25000" dirty="0" smtClean="0"/>
              <a:t>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 equivalent resistance of two parallel resistors is equal to the </a:t>
            </a:r>
            <a:r>
              <a:rPr lang="en-US" dirty="0" smtClean="0"/>
              <a:t>reciprocal of the sum of the reciprocal of individual resistances.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47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100" dirty="0" smtClean="0"/>
              <a:t>Parallel circuit and Current division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39540" y="1012127"/>
            <a:ext cx="5802790" cy="3697493"/>
          </a:xfrm>
        </p:spPr>
        <p:txBody>
          <a:bodyPr>
            <a:normAutofit/>
          </a:bodyPr>
          <a:lstStyle/>
          <a:p>
            <a:r>
              <a:rPr lang="en-US" dirty="0" smtClean="0"/>
              <a:t>In a parallel circuit the potential differences across each element is same.</a:t>
            </a:r>
          </a:p>
          <a:p>
            <a:r>
              <a:rPr lang="en-US" dirty="0" smtClean="0"/>
              <a:t>But the total current is divided into individual currents of the elements at the node or junction.</a:t>
            </a:r>
          </a:p>
        </p:txBody>
      </p:sp>
    </p:spTree>
    <p:extLst>
      <p:ext uri="{BB962C8B-B14F-4D97-AF65-F5344CB8AC3E}">
        <p14:creationId xmlns:p14="http://schemas.microsoft.com/office/powerpoint/2010/main" val="86553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Cont.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Resistance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Basic laws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Ohm’s Law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KVL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KCL</a:t>
            </a:r>
          </a:p>
        </p:txBody>
      </p:sp>
    </p:spTree>
    <p:extLst>
      <p:ext uri="{BB962C8B-B14F-4D97-AF65-F5344CB8AC3E}">
        <p14:creationId xmlns:p14="http://schemas.microsoft.com/office/powerpoint/2010/main" val="5550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100" dirty="0" smtClean="0"/>
              <a:t>Parallel circuit and Current division</a:t>
            </a:r>
            <a:endParaRPr lang="en-US" sz="3100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2245" y="1044700"/>
            <a:ext cx="2825952" cy="3697288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5488230" y="2266340"/>
            <a:ext cx="8389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57165" y="2081674"/>
            <a:ext cx="1495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eq</a:t>
            </a:r>
            <a:r>
              <a:rPr lang="en-US" dirty="0" smtClean="0"/>
              <a:t>=R</a:t>
            </a:r>
            <a:r>
              <a:rPr lang="en-US" baseline="-25000" dirty="0" smtClean="0"/>
              <a:t>2</a:t>
            </a:r>
            <a:r>
              <a:rPr lang="en-US" dirty="0" smtClean="0"/>
              <a:t>=0 ohm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230" y="3793390"/>
            <a:ext cx="1036410" cy="3048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24640" y="3728884"/>
            <a:ext cx="1262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eq</a:t>
            </a:r>
            <a:r>
              <a:rPr lang="en-US" dirty="0" smtClean="0"/>
              <a:t>=R</a:t>
            </a:r>
            <a:r>
              <a:rPr lang="en-US" baseline="-25000" dirty="0" smtClean="0"/>
              <a:t>1</a:t>
            </a:r>
            <a:r>
              <a:rPr lang="en-US" dirty="0"/>
              <a:t> </a:t>
            </a:r>
            <a:r>
              <a:rPr lang="en-US" dirty="0" smtClean="0"/>
              <a:t>ohm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1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Cont.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Simple resistive circuit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Series and parallel circuits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Voltage and current division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Wye-Delta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417092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Commonly used network terminology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Circuit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Branch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Node or Junction point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Loop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Mesh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5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Circuit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u="sng" dirty="0" smtClean="0">
                <a:solidFill>
                  <a:srgbClr val="002060"/>
                </a:solidFill>
              </a:rPr>
              <a:t>closed Conducting path </a:t>
            </a:r>
            <a:r>
              <a:rPr lang="en-US" dirty="0" smtClean="0"/>
              <a:t>through which a current flows or intended to flow.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655" y="2514398"/>
            <a:ext cx="3515596" cy="219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8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</TotalTime>
  <Words>1458</Words>
  <Application>Microsoft Office PowerPoint</Application>
  <PresentationFormat>On-screen Show (16:9)</PresentationFormat>
  <Paragraphs>322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Arial</vt:lpstr>
      <vt:lpstr>Arial Narrow</vt:lpstr>
      <vt:lpstr>Calibri</vt:lpstr>
      <vt:lpstr>Cambria Math</vt:lpstr>
      <vt:lpstr>SolaimanLipi</vt:lpstr>
      <vt:lpstr>Wingdings</vt:lpstr>
      <vt:lpstr>Office Theme</vt:lpstr>
      <vt:lpstr>Electrical Circuits EEE 1131  </vt:lpstr>
      <vt:lpstr>PowerPoint Presentation</vt:lpstr>
      <vt:lpstr>Syllabus</vt:lpstr>
      <vt:lpstr>Syllabus</vt:lpstr>
      <vt:lpstr>Introduction</vt:lpstr>
      <vt:lpstr>Cont.</vt:lpstr>
      <vt:lpstr>Cont.</vt:lpstr>
      <vt:lpstr>Commonly used network terminology</vt:lpstr>
      <vt:lpstr>Circuit</vt:lpstr>
      <vt:lpstr>Branch</vt:lpstr>
      <vt:lpstr>Node or Junction </vt:lpstr>
      <vt:lpstr>Node or Junction </vt:lpstr>
      <vt:lpstr>Loop</vt:lpstr>
      <vt:lpstr>Mesh </vt:lpstr>
      <vt:lpstr>Loop and Mesh</vt:lpstr>
      <vt:lpstr>Voltage</vt:lpstr>
      <vt:lpstr>Voltage</vt:lpstr>
      <vt:lpstr>Voltage</vt:lpstr>
      <vt:lpstr>Voltage</vt:lpstr>
      <vt:lpstr>Voltage</vt:lpstr>
      <vt:lpstr>Current</vt:lpstr>
      <vt:lpstr>Classification Current</vt:lpstr>
      <vt:lpstr>Direct Current</vt:lpstr>
      <vt:lpstr>Alternating Current</vt:lpstr>
      <vt:lpstr>Direction of Current</vt:lpstr>
      <vt:lpstr>Cont.</vt:lpstr>
      <vt:lpstr>Summary</vt:lpstr>
      <vt:lpstr>Cont.</vt:lpstr>
      <vt:lpstr>Voltage</vt:lpstr>
      <vt:lpstr>Single subscript notation</vt:lpstr>
      <vt:lpstr>Single subscript notation</vt:lpstr>
      <vt:lpstr>Circuit Elements</vt:lpstr>
      <vt:lpstr>Circuit Elements</vt:lpstr>
      <vt:lpstr>Active Elements </vt:lpstr>
      <vt:lpstr>Independent Sources</vt:lpstr>
      <vt:lpstr>Dependent Sources</vt:lpstr>
      <vt:lpstr>Dependent Sources</vt:lpstr>
      <vt:lpstr>Dependent Sources</vt:lpstr>
      <vt:lpstr>Dependent Sources</vt:lpstr>
      <vt:lpstr>Resistance</vt:lpstr>
      <vt:lpstr>Basic Laws</vt:lpstr>
      <vt:lpstr>Ohm’s Law</vt:lpstr>
      <vt:lpstr>Ohm’s Law</vt:lpstr>
      <vt:lpstr>Two extreme possible value of R</vt:lpstr>
      <vt:lpstr>Open Circuit</vt:lpstr>
      <vt:lpstr>Short Circuit</vt:lpstr>
      <vt:lpstr>Classification of Resistors</vt:lpstr>
      <vt:lpstr>Kirchhoff’s Voltage Law (KVL)</vt:lpstr>
      <vt:lpstr>Kirchhoff’s Voltage Law (KVL)</vt:lpstr>
      <vt:lpstr>KVL</vt:lpstr>
      <vt:lpstr>KVL</vt:lpstr>
      <vt:lpstr>KCL</vt:lpstr>
      <vt:lpstr>Series circuit and Voltage division</vt:lpstr>
      <vt:lpstr>Series circuit and Voltage division</vt:lpstr>
      <vt:lpstr>Series circuit and Voltage division</vt:lpstr>
      <vt:lpstr>Series circuit and Voltage division</vt:lpstr>
      <vt:lpstr>Parallel circuit and Current division</vt:lpstr>
      <vt:lpstr>Parallel circuit and Current division</vt:lpstr>
      <vt:lpstr>Parallel circuit and Current division</vt:lpstr>
      <vt:lpstr>Parallel circuit and Current division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Microsoft account</cp:lastModifiedBy>
  <cp:revision>261</cp:revision>
  <dcterms:created xsi:type="dcterms:W3CDTF">2013-08-21T19:17:07Z</dcterms:created>
  <dcterms:modified xsi:type="dcterms:W3CDTF">2022-03-13T19:15:53Z</dcterms:modified>
</cp:coreProperties>
</file>